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74" r:id="rId2"/>
    <p:sldId id="305" r:id="rId3"/>
    <p:sldId id="257" r:id="rId4"/>
    <p:sldId id="268" r:id="rId5"/>
    <p:sldId id="264" r:id="rId6"/>
    <p:sldId id="265" r:id="rId7"/>
    <p:sldId id="258" r:id="rId8"/>
    <p:sldId id="266" r:id="rId9"/>
    <p:sldId id="267" r:id="rId10"/>
    <p:sldId id="781" r:id="rId11"/>
    <p:sldId id="270" r:id="rId12"/>
    <p:sldId id="302" r:id="rId13"/>
    <p:sldId id="290" r:id="rId14"/>
    <p:sldId id="303" r:id="rId15"/>
    <p:sldId id="304" r:id="rId16"/>
    <p:sldId id="306" r:id="rId17"/>
    <p:sldId id="782" r:id="rId18"/>
    <p:sldId id="783" r:id="rId19"/>
    <p:sldId id="784" r:id="rId20"/>
    <p:sldId id="785" r:id="rId21"/>
    <p:sldId id="786" r:id="rId22"/>
    <p:sldId id="301" r:id="rId23"/>
    <p:sldId id="291" r:id="rId24"/>
    <p:sldId id="787" r:id="rId25"/>
    <p:sldId id="671" r:id="rId26"/>
    <p:sldId id="719" r:id="rId27"/>
    <p:sldId id="732" r:id="rId28"/>
    <p:sldId id="726" r:id="rId29"/>
    <p:sldId id="731" r:id="rId30"/>
    <p:sldId id="745" r:id="rId31"/>
    <p:sldId id="748" r:id="rId32"/>
    <p:sldId id="772" r:id="rId33"/>
    <p:sldId id="771" r:id="rId34"/>
    <p:sldId id="767" r:id="rId35"/>
    <p:sldId id="788" r:id="rId36"/>
    <p:sldId id="779" r:id="rId37"/>
    <p:sldId id="337" r:id="rId38"/>
    <p:sldId id="338" r:id="rId39"/>
    <p:sldId id="792" r:id="rId40"/>
    <p:sldId id="791" r:id="rId41"/>
    <p:sldId id="319" r:id="rId42"/>
    <p:sldId id="756" r:id="rId43"/>
    <p:sldId id="743" r:id="rId44"/>
    <p:sldId id="789" r:id="rId45"/>
    <p:sldId id="790" r:id="rId46"/>
    <p:sldId id="357" r:id="rId47"/>
  </p:sldIdLst>
  <p:sldSz cx="9144000" cy="6858000" type="screen4x3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64533D3-5C9B-4396-BD06-6F7C48AE57B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5B033BFF-B5FA-4B4C-87E4-9776EBC9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0157" indent="-300060">
              <a:defRPr>
                <a:solidFill>
                  <a:schemeClr val="tx1"/>
                </a:solidFill>
                <a:latin typeface="Arial" charset="0"/>
              </a:defRPr>
            </a:lvl2pPr>
            <a:lvl3pPr marL="1200241" indent="-240048">
              <a:defRPr>
                <a:solidFill>
                  <a:schemeClr val="tx1"/>
                </a:solidFill>
                <a:latin typeface="Arial" charset="0"/>
              </a:defRPr>
            </a:lvl3pPr>
            <a:lvl4pPr marL="1680337" indent="-240048">
              <a:defRPr>
                <a:solidFill>
                  <a:schemeClr val="tx1"/>
                </a:solidFill>
                <a:latin typeface="Arial" charset="0"/>
              </a:defRPr>
            </a:lvl4pPr>
            <a:lvl5pPr marL="2160434" indent="-240048">
              <a:defRPr>
                <a:solidFill>
                  <a:schemeClr val="tx1"/>
                </a:solidFill>
                <a:latin typeface="Arial" charset="0"/>
              </a:defRPr>
            </a:lvl5pPr>
            <a:lvl6pPr marL="264052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0626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00723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8081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756F2AF-EC97-4D9F-922F-793E5D2FD179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The relationship between y</a:t>
            </a:r>
            <a:r>
              <a:rPr lang="en-US" altLang="en-US" baseline="-25000"/>
              <a:t>i </a:t>
            </a:r>
            <a:r>
              <a:rPr lang="en-US" altLang="en-US"/>
              <a:t> and x</a:t>
            </a:r>
            <a:r>
              <a:rPr lang="en-US" altLang="en-US" baseline="-25000"/>
              <a:t>i</a:t>
            </a:r>
            <a:r>
              <a:rPr lang="en-US" altLang="en-US"/>
              <a:t>’s is </a:t>
            </a:r>
            <a:r>
              <a:rPr lang="en-US" altLang="en-US" i="1"/>
              <a:t>not</a:t>
            </a:r>
            <a:r>
              <a:rPr lang="en-US" altLang="en-US"/>
              <a:t> a linear function.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10/23/2015</a:t>
            </a:r>
          </a:p>
        </p:txBody>
      </p:sp>
    </p:spTree>
    <p:extLst>
      <p:ext uri="{BB962C8B-B14F-4D97-AF65-F5344CB8AC3E}">
        <p14:creationId xmlns:p14="http://schemas.microsoft.com/office/powerpoint/2010/main" val="297929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0157" indent="-300060">
              <a:defRPr>
                <a:solidFill>
                  <a:schemeClr val="tx1"/>
                </a:solidFill>
                <a:latin typeface="Arial" charset="0"/>
              </a:defRPr>
            </a:lvl2pPr>
            <a:lvl3pPr marL="1200241" indent="-240048">
              <a:defRPr>
                <a:solidFill>
                  <a:schemeClr val="tx1"/>
                </a:solidFill>
                <a:latin typeface="Arial" charset="0"/>
              </a:defRPr>
            </a:lvl3pPr>
            <a:lvl4pPr marL="1680337" indent="-240048">
              <a:defRPr>
                <a:solidFill>
                  <a:schemeClr val="tx1"/>
                </a:solidFill>
                <a:latin typeface="Arial" charset="0"/>
              </a:defRPr>
            </a:lvl4pPr>
            <a:lvl5pPr marL="2160434" indent="-240048">
              <a:defRPr>
                <a:solidFill>
                  <a:schemeClr val="tx1"/>
                </a:solidFill>
                <a:latin typeface="Arial" charset="0"/>
              </a:defRPr>
            </a:lvl5pPr>
            <a:lvl6pPr marL="264052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0626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00723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8081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95C8D4F-882E-439D-B6F5-C13A0D9CB2E9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1288" y="839788"/>
            <a:ext cx="4440237" cy="33305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6362" y="4536134"/>
            <a:ext cx="5327587" cy="4019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86" tIns="48344" rIns="96686" bIns="4834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10/23/2015</a:t>
            </a:r>
          </a:p>
        </p:txBody>
      </p:sp>
    </p:spTree>
    <p:extLst>
      <p:ext uri="{BB962C8B-B14F-4D97-AF65-F5344CB8AC3E}">
        <p14:creationId xmlns:p14="http://schemas.microsoft.com/office/powerpoint/2010/main" val="2984069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0157" indent="-300060">
              <a:defRPr>
                <a:solidFill>
                  <a:schemeClr val="tx1"/>
                </a:solidFill>
                <a:latin typeface="Arial" charset="0"/>
              </a:defRPr>
            </a:lvl2pPr>
            <a:lvl3pPr marL="1200241" indent="-240048">
              <a:defRPr>
                <a:solidFill>
                  <a:schemeClr val="tx1"/>
                </a:solidFill>
                <a:latin typeface="Arial" charset="0"/>
              </a:defRPr>
            </a:lvl3pPr>
            <a:lvl4pPr marL="1680337" indent="-240048">
              <a:defRPr>
                <a:solidFill>
                  <a:schemeClr val="tx1"/>
                </a:solidFill>
                <a:latin typeface="Arial" charset="0"/>
              </a:defRPr>
            </a:lvl4pPr>
            <a:lvl5pPr marL="2160434" indent="-240048">
              <a:defRPr>
                <a:solidFill>
                  <a:schemeClr val="tx1"/>
                </a:solidFill>
                <a:latin typeface="Arial" charset="0"/>
              </a:defRPr>
            </a:lvl5pPr>
            <a:lvl6pPr marL="264052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0626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00723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80819" indent="-24004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1E2995-383B-4EA6-95E6-7D240C480F82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1288" y="839788"/>
            <a:ext cx="4440237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6362" y="4536134"/>
            <a:ext cx="5327587" cy="40194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10/23/2015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38275" y="1173163"/>
            <a:ext cx="4225925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3A66-1664-49D5-B4F4-DE9BFE285EBA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38275" y="1173163"/>
            <a:ext cx="4225925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3A66-1664-49D5-B4F4-DE9BFE285EBA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59F7-EBCD-4C8C-A866-EEC672071752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F086-8C9C-47B3-AA0A-8DFAA014178A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2E44-64D2-44CB-B883-12964B14D5F8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933C-2BE8-443A-839D-6A894A7B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E7D41BD-5CC3-4563-99FA-98DA893AC9CD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762000" y="1905000"/>
            <a:ext cx="7696200" cy="4038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3A9F-C853-4482-8177-F444084D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</p:spPr>
        <p:txBody>
          <a:bodyPr/>
          <a:lstStyle>
            <a:lvl1pPr>
              <a:defRPr/>
            </a:lvl1pPr>
          </a:lstStyle>
          <a:p>
            <a:fld id="{B49709D7-886C-4115-8FA7-70EC65443577}" type="datetime1">
              <a:rPr lang="en-US" altLang="en-US" smtClean="0"/>
              <a:t>3/29/2022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820FF-88C3-487B-837D-6FA0F6C5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E612A-CBBF-4EA3-ACE7-2F9012A2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568EB701-AC61-4AC5-A242-95C8A40D71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95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14D8-7869-48C1-9AF9-ABF18A11F14B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0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170A-0CB7-4744-9E00-D76F38F2A957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67AD-6753-4E68-82E6-6829D7704E2E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775B-2CEC-4DA6-ADFE-34F6531D3FD6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4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857D-85AE-431A-BCF2-387E3D54F327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2F6-6F9F-4858-8807-0647BC09F771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0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B7C6-42DA-4879-9251-73F61B99015B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8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30B3-3296-44AC-AC71-9E088A9E6F5B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6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FA6E-C32B-41D3-B740-6522FDB786D7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03BA3-4C0E-4B02-9EE5-8134B5F9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4CD8-B5A7-49A4-AC9F-8211F8EF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2F892-A0AA-4A33-940A-5E76CB61BCC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1EB3E88-7500-4317-9CEE-74088DC41734}"/>
              </a:ext>
            </a:extLst>
          </p:cNvPr>
          <p:cNvSpPr/>
          <p:nvPr/>
        </p:nvSpPr>
        <p:spPr>
          <a:xfrm>
            <a:off x="1143000" y="857250"/>
            <a:ext cx="6858000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2AC498D-F4F2-46B0-811E-FDA81FA47EB9}"/>
              </a:ext>
            </a:extLst>
          </p:cNvPr>
          <p:cNvSpPr txBox="1"/>
          <p:nvPr/>
        </p:nvSpPr>
        <p:spPr>
          <a:xfrm>
            <a:off x="1257300" y="3438592"/>
            <a:ext cx="6629400" cy="2981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35355" marR="3810" indent="-926306" algn="ctr">
              <a:spcBef>
                <a:spcPts val="75"/>
              </a:spcBef>
            </a:pPr>
            <a:r>
              <a:rPr sz="1875" b="1" spc="-4" dirty="0">
                <a:solidFill>
                  <a:srgbClr val="45818E"/>
                </a:solidFill>
                <a:latin typeface="Arial"/>
                <a:cs typeface="Arial"/>
              </a:rPr>
              <a:t>Module </a:t>
            </a:r>
            <a:r>
              <a:rPr lang="en-US" sz="1875" b="1" spc="-4" dirty="0">
                <a:solidFill>
                  <a:srgbClr val="45818E"/>
                </a:solidFill>
                <a:latin typeface="Arial"/>
                <a:cs typeface="Arial"/>
              </a:rPr>
              <a:t>3b</a:t>
            </a:r>
            <a:r>
              <a:rPr sz="1875" b="1" spc="-4" dirty="0">
                <a:solidFill>
                  <a:srgbClr val="45818E"/>
                </a:solidFill>
                <a:latin typeface="Arial"/>
                <a:cs typeface="Arial"/>
              </a:rPr>
              <a:t>:</a:t>
            </a:r>
            <a:r>
              <a:rPr lang="en-US" sz="1875" b="1" spc="-4" dirty="0">
                <a:solidFill>
                  <a:srgbClr val="45818E"/>
                </a:solidFill>
                <a:latin typeface="Arial"/>
                <a:cs typeface="Arial"/>
              </a:rPr>
              <a:t> Logistic Regression and Summary  </a:t>
            </a:r>
            <a:endParaRPr sz="18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F7CDD7A-90EF-471C-8B7A-562E5558EBD4}"/>
              </a:ext>
            </a:extLst>
          </p:cNvPr>
          <p:cNvSpPr txBox="1"/>
          <p:nvPr/>
        </p:nvSpPr>
        <p:spPr>
          <a:xfrm>
            <a:off x="2400301" y="2484593"/>
            <a:ext cx="4660097" cy="897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400" b="1" spc="-4" dirty="0">
                <a:latin typeface="Arial"/>
                <a:cs typeface="Arial"/>
              </a:rPr>
              <a:t>VIRTUAL APPLIED DATA SCIENCE TRAINING</a:t>
            </a:r>
            <a:r>
              <a:rPr sz="1400" b="1" spc="4" dirty="0">
                <a:latin typeface="Arial"/>
                <a:cs typeface="Arial"/>
              </a:rPr>
              <a:t> </a:t>
            </a:r>
            <a:r>
              <a:rPr sz="1400" b="1" spc="-4" dirty="0">
                <a:latin typeface="Arial"/>
                <a:cs typeface="Arial"/>
              </a:rPr>
              <a:t>INSTITUTE</a:t>
            </a:r>
            <a:endParaRPr lang="en-US" sz="1400" b="1" spc="-4" dirty="0">
              <a:latin typeface="Arial"/>
              <a:cs typeface="Arial"/>
            </a:endParaRPr>
          </a:p>
          <a:p>
            <a:pPr algn="ctr">
              <a:spcBef>
                <a:spcPts val="75"/>
              </a:spcBef>
            </a:pPr>
            <a:endParaRPr lang="en-US" sz="1400" b="1" spc="-4" dirty="0">
              <a:latin typeface="Arial"/>
              <a:cs typeface="Arial"/>
            </a:endParaRPr>
          </a:p>
          <a:p>
            <a:pPr algn="ctr">
              <a:spcBef>
                <a:spcPts val="75"/>
              </a:spcBef>
            </a:pPr>
            <a:r>
              <a:rPr lang="en-US" sz="1400" b="1" spc="-4" dirty="0">
                <a:latin typeface="Arial"/>
                <a:cs typeface="Arial"/>
              </a:rPr>
              <a:t>April 1, 2022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2928F-1CD6-4F42-BE17-DCD786CFE1B8}"/>
              </a:ext>
            </a:extLst>
          </p:cNvPr>
          <p:cNvSpPr txBox="1"/>
          <p:nvPr/>
        </p:nvSpPr>
        <p:spPr>
          <a:xfrm>
            <a:off x="2343150" y="4091871"/>
            <a:ext cx="46291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Paul Kolm, PhD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Associate Director                                                                                                                                                                                                                                                                   Center for Biostatistics, Informatics and Data Science                                                         MedStar Health Research Institute                                                                         BERD-CTSA (Georgetown-Howard)</a:t>
            </a:r>
          </a:p>
        </p:txBody>
      </p:sp>
    </p:spTree>
    <p:extLst>
      <p:ext uri="{BB962C8B-B14F-4D97-AF65-F5344CB8AC3E}">
        <p14:creationId xmlns:p14="http://schemas.microsoft.com/office/powerpoint/2010/main" val="186214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0EF14B-FD93-48E7-86F9-B44A341ED408}"/>
              </a:ext>
            </a:extLst>
          </p:cNvPr>
          <p:cNvGraphicFramePr>
            <a:graphicFrameLocks noGrp="1"/>
          </p:cNvGraphicFramePr>
          <p:nvPr/>
        </p:nvGraphicFramePr>
        <p:xfrm>
          <a:off x="821184" y="1282841"/>
          <a:ext cx="3962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10857828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574840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011626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00442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Event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Event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0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30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391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7A02B5-E919-49A4-8F9E-8F27531370C3}"/>
              </a:ext>
            </a:extLst>
          </p:cNvPr>
          <p:cNvSpPr txBox="1"/>
          <p:nvPr/>
        </p:nvSpPr>
        <p:spPr>
          <a:xfrm>
            <a:off x="821184" y="3416441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Odds Ratio = ((46/100) / (1 – 46/100)) / ((37/100) / (1 – 37/100))</a:t>
            </a:r>
          </a:p>
          <a:p>
            <a:r>
              <a:rPr lang="en-US" sz="1400" dirty="0"/>
              <a:t>                   = 1.45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95342-357D-4E3C-A8B6-F6CEF9ACD957}"/>
              </a:ext>
            </a:extLst>
          </p:cNvPr>
          <p:cNvSpPr txBox="1"/>
          <p:nvPr/>
        </p:nvSpPr>
        <p:spPr>
          <a:xfrm>
            <a:off x="821184" y="410224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Odds Ratio = (46*63) / (37*54)</a:t>
            </a:r>
          </a:p>
          <a:p>
            <a:r>
              <a:rPr lang="en-US" sz="1400" dirty="0"/>
              <a:t>                   = 1.45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23217-C5B0-4935-8F3F-2EEC9556C330}"/>
              </a:ext>
            </a:extLst>
          </p:cNvPr>
          <p:cNvSpPr txBox="1"/>
          <p:nvPr/>
        </p:nvSpPr>
        <p:spPr>
          <a:xfrm>
            <a:off x="821183" y="4778674"/>
            <a:ext cx="6435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nearly 1.5 times more likely to occur in intervention group.</a:t>
            </a:r>
          </a:p>
          <a:p>
            <a:r>
              <a:rPr lang="en-US" sz="1400" dirty="0"/>
              <a:t>Statistical significance (odds ratio different from 1) obtained from chi-square test.</a:t>
            </a:r>
          </a:p>
          <a:p>
            <a:endParaRPr lang="en-US" sz="1400" dirty="0"/>
          </a:p>
          <a:p>
            <a:r>
              <a:rPr lang="en-US" sz="1400" b="1" dirty="0"/>
              <a:t>Assignment:  Calculate the p value and 95% confidence interval of the odds ratio for the table above.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CEC4C-0F99-4B95-9401-97DB2E5B09E8}"/>
              </a:ext>
            </a:extLst>
          </p:cNvPr>
          <p:cNvSpPr txBox="1"/>
          <p:nvPr/>
        </p:nvSpPr>
        <p:spPr>
          <a:xfrm>
            <a:off x="710953" y="66217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Odds ratio from 2 x 2 table of events by independent groups.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21305-E090-4219-A5CE-5FE3866F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Multivariable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logistic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regression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752475" y="1905000"/>
            <a:ext cx="7705725" cy="4295775"/>
          </a:xfrm>
        </p:spPr>
        <p:txBody>
          <a:bodyPr/>
          <a:lstStyle/>
          <a:p>
            <a:pPr marL="285750" indent="-285750">
              <a:lnSpc>
                <a:spcPct val="80000"/>
              </a:lnSpc>
            </a:pPr>
            <a:r>
              <a:rPr lang="fr-FR" altLang="en-US"/>
              <a:t>More than one independent variable</a:t>
            </a:r>
          </a:p>
          <a:p>
            <a:pPr marL="685800" lvl="1" indent="-228600">
              <a:lnSpc>
                <a:spcPct val="80000"/>
              </a:lnSpc>
            </a:pPr>
            <a:r>
              <a:rPr lang="fr-FR" altLang="en-US" sz="2400"/>
              <a:t>Dichotomous, ordinal, nominal, continuous …</a:t>
            </a:r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r>
              <a:rPr lang="fr-FR" altLang="en-US"/>
              <a:t>Interpretation of b</a:t>
            </a:r>
            <a:r>
              <a:rPr lang="fr-FR" altLang="en-US" baseline="-25000"/>
              <a:t>i</a:t>
            </a:r>
            <a:r>
              <a:rPr lang="fr-FR" altLang="en-US"/>
              <a:t> </a:t>
            </a:r>
          </a:p>
          <a:p>
            <a:pPr marL="685800" lvl="1" indent="-228600">
              <a:lnSpc>
                <a:spcPct val="80000"/>
              </a:lnSpc>
            </a:pPr>
            <a:r>
              <a:rPr lang="fr-FR" altLang="en-US" sz="2400"/>
              <a:t>Increase in log-odds for a one unit increase in x</a:t>
            </a:r>
            <a:r>
              <a:rPr lang="fr-FR" altLang="en-US" sz="2400" baseline="-25000"/>
              <a:t>i </a:t>
            </a:r>
            <a:r>
              <a:rPr lang="fr-FR" altLang="en-US" sz="2400"/>
              <a:t>with all the other x</a:t>
            </a:r>
            <a:r>
              <a:rPr lang="fr-FR" altLang="en-US" sz="2400" baseline="-25000"/>
              <a:t>i</a:t>
            </a:r>
            <a:r>
              <a:rPr lang="fr-FR" altLang="en-US" sz="2400"/>
              <a:t>s  constant</a:t>
            </a:r>
          </a:p>
          <a:p>
            <a:pPr marL="685800" lvl="1" indent="-228600">
              <a:lnSpc>
                <a:spcPct val="80000"/>
              </a:lnSpc>
            </a:pPr>
            <a:r>
              <a:rPr lang="fr-FR" altLang="en-US" sz="2400"/>
              <a:t>M</a:t>
            </a:r>
            <a:r>
              <a:rPr lang="en-GB" altLang="en-US" sz="2400"/>
              <a:t>easure</a:t>
            </a:r>
            <a:r>
              <a:rPr lang="fr-FR" altLang="en-US" sz="2400"/>
              <a:t>s</a:t>
            </a:r>
            <a:r>
              <a:rPr lang="en-GB" altLang="en-US" sz="2400"/>
              <a:t> association between x</a:t>
            </a:r>
            <a:r>
              <a:rPr lang="fr-FR" altLang="en-US" sz="2400" baseline="-25000"/>
              <a:t>i</a:t>
            </a:r>
            <a:r>
              <a:rPr lang="en-GB" altLang="en-US" sz="2400"/>
              <a:t> and </a:t>
            </a:r>
            <a:r>
              <a:rPr lang="fr-FR" altLang="en-US" sz="2400"/>
              <a:t>log-odds </a:t>
            </a:r>
            <a:r>
              <a:rPr lang="en-GB" altLang="en-US" sz="2400"/>
              <a:t>adjusted for all </a:t>
            </a:r>
            <a:r>
              <a:rPr lang="fr-FR" altLang="en-US" sz="2400"/>
              <a:t>other </a:t>
            </a:r>
            <a:r>
              <a:rPr lang="en-GB" altLang="en-US" sz="2400"/>
              <a:t>x</a:t>
            </a:r>
            <a:r>
              <a:rPr lang="en-GB" altLang="en-US" sz="2400" baseline="-25000"/>
              <a:t>i.</a:t>
            </a:r>
          </a:p>
          <a:p>
            <a:pPr marL="685800" lvl="1" indent="-228600">
              <a:lnSpc>
                <a:spcPct val="80000"/>
              </a:lnSpc>
            </a:pPr>
            <a:endParaRPr lang="fr-FR" altLang="en-US" sz="2400" baseline="-25000"/>
          </a:p>
          <a:p>
            <a:pPr marL="685800" lvl="1" indent="-228600">
              <a:lnSpc>
                <a:spcPct val="80000"/>
              </a:lnSpc>
            </a:pPr>
            <a:endParaRPr lang="fr-FR" altLang="en-US"/>
          </a:p>
          <a:p>
            <a:pPr marL="685800" lvl="1" indent="-22860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fr-FR" altLang="en-US"/>
          </a:p>
          <a:p>
            <a:pPr marL="285750" indent="-285750">
              <a:lnSpc>
                <a:spcPct val="80000"/>
              </a:lnSpc>
            </a:pPr>
            <a:endParaRPr lang="en-GB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4166-3B82-47A8-AB55-E6D21B9E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11</a:t>
            </a:fld>
            <a:endParaRPr lang="en-US"/>
          </a:p>
        </p:txBody>
      </p:sp>
      <p:pic>
        <p:nvPicPr>
          <p:cNvPr id="3093" name="Picture 21">
            <a:extLst>
              <a:ext uri="{FF2B5EF4-FFF2-40B4-BE49-F238E27FC236}">
                <a16:creationId xmlns:a16="http://schemas.microsoft.com/office/drawing/2014/main" id="{FFCD8223-5DC0-496E-8399-18FEB72C5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4495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74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826532"/>
          <a:ext cx="6096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(10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 – 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 – 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 – 1.66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 – 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 – 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Transferred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 – 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Previous hosp.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– 1.49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Elixhauser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 – 1.26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1.04 – 1.66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Renal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 –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1.58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457200"/>
            <a:ext cx="6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PCI Inpatient-only 30-day readmission model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3999" y="5761650"/>
            <a:ext cx="609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c-index = 0.759 (0.742 – 0.776)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D689D-A7AF-4863-BBF2-24C7137D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Evaluating logistic regression models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2947" y="1473287"/>
            <a:ext cx="8749717" cy="4351338"/>
          </a:xfrm>
        </p:spPr>
        <p:txBody>
          <a:bodyPr/>
          <a:lstStyle/>
          <a:p>
            <a:r>
              <a:rPr lang="en-US" b="1" dirty="0"/>
              <a:t>Discrimination</a:t>
            </a:r>
            <a:r>
              <a:rPr lang="en-US" dirty="0"/>
              <a:t> – c-index (area under receiver operating characteristic curve).                                                                      ▪ 0.5 = no discrimination                                                                       ▪ ≥ 0.8 good discrimination                                                                     ▪ 0.6 – 0.7 mediocre</a:t>
            </a:r>
          </a:p>
          <a:p>
            <a:r>
              <a:rPr lang="en-US" b="1" dirty="0"/>
              <a:t>Calibration</a:t>
            </a:r>
            <a:r>
              <a:rPr lang="en-US" dirty="0"/>
              <a:t> – predicted probabilities = observed probabilities                                                                                 ▪ plot of observed probabilities with predicted probabilities                                                                                         ▪ calibration slope of 1.0.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B99A8-F31B-46ED-9B83-4E1A37CE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9"/>
          <p:cNvGrpSpPr>
            <a:grpSpLocks noChangeAspect="1"/>
          </p:cNvGrpSpPr>
          <p:nvPr/>
        </p:nvGrpSpPr>
        <p:grpSpPr bwMode="auto">
          <a:xfrm>
            <a:off x="-4763" y="-6350"/>
            <a:ext cx="9153526" cy="6870700"/>
            <a:chOff x="-3" y="-4"/>
            <a:chExt cx="5766" cy="4328"/>
          </a:xfrm>
        </p:grpSpPr>
        <p:sp>
          <p:nvSpPr>
            <p:cNvPr id="39" name="AutoShape 38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-3" y="-4"/>
              <a:ext cx="5766" cy="4328"/>
            </a:xfrm>
            <a:prstGeom prst="rect">
              <a:avLst/>
            </a:prstGeom>
            <a:solidFill>
              <a:srgbClr val="EA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0" y="4"/>
              <a:ext cx="5757" cy="4316"/>
            </a:xfrm>
            <a:prstGeom prst="rect">
              <a:avLst/>
            </a:prstGeom>
            <a:solidFill>
              <a:srgbClr val="EAF2F3"/>
            </a:solidFill>
            <a:ln w="11113">
              <a:solidFill>
                <a:srgbClr val="EAF2F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593" y="155"/>
              <a:ext cx="5017" cy="3603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593" y="3758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593" y="3182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>
              <a:off x="593" y="2606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>
              <a:off x="593" y="2030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593" y="1458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8"/>
            <p:cNvSpPr>
              <a:spLocks noChangeShapeType="1"/>
            </p:cNvSpPr>
            <p:nvPr/>
          </p:nvSpPr>
          <p:spPr bwMode="auto">
            <a:xfrm>
              <a:off x="593" y="882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593" y="306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855" y="3276"/>
              <a:ext cx="587" cy="482"/>
            </a:xfrm>
            <a:prstGeom prst="rect">
              <a:avLst/>
            </a:prstGeom>
            <a:solidFill>
              <a:srgbClr val="1A476F"/>
            </a:solidFill>
            <a:ln w="0">
              <a:solidFill>
                <a:srgbClr val="1A476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1833" y="3190"/>
              <a:ext cx="583" cy="568"/>
            </a:xfrm>
            <a:prstGeom prst="rect">
              <a:avLst/>
            </a:prstGeom>
            <a:solidFill>
              <a:srgbClr val="1A476F"/>
            </a:solidFill>
            <a:ln w="0">
              <a:solidFill>
                <a:srgbClr val="1A476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2810" y="2725"/>
              <a:ext cx="583" cy="1033"/>
            </a:xfrm>
            <a:prstGeom prst="rect">
              <a:avLst/>
            </a:prstGeom>
            <a:solidFill>
              <a:srgbClr val="1A476F"/>
            </a:solidFill>
            <a:ln w="0">
              <a:solidFill>
                <a:srgbClr val="1A476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3784" y="2164"/>
              <a:ext cx="587" cy="1594"/>
            </a:xfrm>
            <a:prstGeom prst="rect">
              <a:avLst/>
            </a:prstGeom>
            <a:solidFill>
              <a:srgbClr val="1A476F"/>
            </a:solidFill>
            <a:ln w="0">
              <a:solidFill>
                <a:srgbClr val="1A476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762" y="547"/>
              <a:ext cx="586" cy="3211"/>
            </a:xfrm>
            <a:prstGeom prst="rect">
              <a:avLst/>
            </a:prstGeom>
            <a:solidFill>
              <a:srgbClr val="1A476F"/>
            </a:solidFill>
            <a:ln w="0">
              <a:solidFill>
                <a:srgbClr val="1A476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 flipV="1">
              <a:off x="593" y="155"/>
              <a:ext cx="0" cy="360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6"/>
            <p:cNvSpPr>
              <a:spLocks noChangeShapeType="1"/>
            </p:cNvSpPr>
            <p:nvPr/>
          </p:nvSpPr>
          <p:spPr bwMode="auto">
            <a:xfrm flipH="1">
              <a:off x="534" y="3758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26" y="3679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Line 58"/>
            <p:cNvSpPr>
              <a:spLocks noChangeShapeType="1"/>
            </p:cNvSpPr>
            <p:nvPr/>
          </p:nvSpPr>
          <p:spPr bwMode="auto">
            <a:xfrm flipH="1">
              <a:off x="534" y="3182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84" y="310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 flipH="1">
              <a:off x="534" y="2606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384" y="2531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 flipH="1">
              <a:off x="534" y="2030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384" y="1955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Line 64"/>
            <p:cNvSpPr>
              <a:spLocks noChangeShapeType="1"/>
            </p:cNvSpPr>
            <p:nvPr/>
          </p:nvSpPr>
          <p:spPr bwMode="auto">
            <a:xfrm flipH="1">
              <a:off x="534" y="1458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384" y="1379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 flipH="1">
              <a:off x="534" y="882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384" y="80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68"/>
            <p:cNvSpPr>
              <a:spLocks noChangeShapeType="1"/>
            </p:cNvSpPr>
            <p:nvPr/>
          </p:nvSpPr>
          <p:spPr bwMode="auto">
            <a:xfrm flipH="1">
              <a:off x="534" y="306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384" y="227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 rot="16200000">
              <a:off x="-823" y="1844"/>
              <a:ext cx="213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Observed proportion readmitted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593" y="3758"/>
              <a:ext cx="501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1110" y="3816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2088" y="3816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4"/>
            <p:cNvSpPr>
              <a:spLocks noChangeArrowheads="1"/>
            </p:cNvSpPr>
            <p:nvPr/>
          </p:nvSpPr>
          <p:spPr bwMode="auto">
            <a:xfrm>
              <a:off x="3062" y="3816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4039" y="3816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5016" y="3816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2161" y="4053"/>
              <a:ext cx="21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Quintiles of predicted readmission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936624" y="175697"/>
            <a:ext cx="591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Calibration plot for PCI Inpatient-only model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F3FD9-CCDF-49DE-9A30-56E490DC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0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4"/>
          <p:cNvGrpSpPr>
            <a:grpSpLocks noChangeAspect="1"/>
          </p:cNvGrpSpPr>
          <p:nvPr/>
        </p:nvGrpSpPr>
        <p:grpSpPr bwMode="auto">
          <a:xfrm>
            <a:off x="-4763" y="-6350"/>
            <a:ext cx="9153526" cy="6870700"/>
            <a:chOff x="-3" y="-4"/>
            <a:chExt cx="5766" cy="4328"/>
          </a:xfrm>
        </p:grpSpPr>
        <p:sp>
          <p:nvSpPr>
            <p:cNvPr id="73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"/>
            <p:cNvSpPr>
              <a:spLocks noChangeArrowheads="1"/>
            </p:cNvSpPr>
            <p:nvPr/>
          </p:nvSpPr>
          <p:spPr bwMode="auto">
            <a:xfrm>
              <a:off x="-3" y="-4"/>
              <a:ext cx="5766" cy="4328"/>
            </a:xfrm>
            <a:prstGeom prst="rect">
              <a:avLst/>
            </a:prstGeom>
            <a:solidFill>
              <a:srgbClr val="EA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6"/>
            <p:cNvSpPr>
              <a:spLocks noChangeArrowheads="1"/>
            </p:cNvSpPr>
            <p:nvPr/>
          </p:nvSpPr>
          <p:spPr bwMode="auto">
            <a:xfrm>
              <a:off x="0" y="4"/>
              <a:ext cx="5757" cy="4316"/>
            </a:xfrm>
            <a:prstGeom prst="rect">
              <a:avLst/>
            </a:prstGeom>
            <a:solidFill>
              <a:srgbClr val="EAF2F3"/>
            </a:solidFill>
            <a:ln w="11113">
              <a:solidFill>
                <a:srgbClr val="EAF2F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"/>
            <p:cNvSpPr>
              <a:spLocks noChangeArrowheads="1"/>
            </p:cNvSpPr>
            <p:nvPr/>
          </p:nvSpPr>
          <p:spPr bwMode="auto">
            <a:xfrm>
              <a:off x="593" y="155"/>
              <a:ext cx="5017" cy="3578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593" y="3640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9"/>
            <p:cNvSpPr>
              <a:spLocks noChangeShapeType="1"/>
            </p:cNvSpPr>
            <p:nvPr/>
          </p:nvSpPr>
          <p:spPr bwMode="auto">
            <a:xfrm>
              <a:off x="593" y="3301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10"/>
            <p:cNvSpPr>
              <a:spLocks noChangeShapeType="1"/>
            </p:cNvSpPr>
            <p:nvPr/>
          </p:nvSpPr>
          <p:spPr bwMode="auto">
            <a:xfrm>
              <a:off x="593" y="2963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11"/>
            <p:cNvSpPr>
              <a:spLocks noChangeShapeType="1"/>
            </p:cNvSpPr>
            <p:nvPr/>
          </p:nvSpPr>
          <p:spPr bwMode="auto">
            <a:xfrm>
              <a:off x="593" y="2621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2"/>
            <p:cNvSpPr>
              <a:spLocks noChangeShapeType="1"/>
            </p:cNvSpPr>
            <p:nvPr/>
          </p:nvSpPr>
          <p:spPr bwMode="auto">
            <a:xfrm>
              <a:off x="593" y="2282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13"/>
            <p:cNvSpPr>
              <a:spLocks noChangeShapeType="1"/>
            </p:cNvSpPr>
            <p:nvPr/>
          </p:nvSpPr>
          <p:spPr bwMode="auto">
            <a:xfrm>
              <a:off x="593" y="1944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14"/>
            <p:cNvSpPr>
              <a:spLocks noChangeShapeType="1"/>
            </p:cNvSpPr>
            <p:nvPr/>
          </p:nvSpPr>
          <p:spPr bwMode="auto">
            <a:xfrm>
              <a:off x="593" y="1606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15"/>
            <p:cNvSpPr>
              <a:spLocks noChangeShapeType="1"/>
            </p:cNvSpPr>
            <p:nvPr/>
          </p:nvSpPr>
          <p:spPr bwMode="auto">
            <a:xfrm>
              <a:off x="593" y="1267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16"/>
            <p:cNvSpPr>
              <a:spLocks noChangeShapeType="1"/>
            </p:cNvSpPr>
            <p:nvPr/>
          </p:nvSpPr>
          <p:spPr bwMode="auto">
            <a:xfrm>
              <a:off x="593" y="929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17"/>
            <p:cNvSpPr>
              <a:spLocks noChangeShapeType="1"/>
            </p:cNvSpPr>
            <p:nvPr/>
          </p:nvSpPr>
          <p:spPr bwMode="auto">
            <a:xfrm>
              <a:off x="593" y="587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18"/>
            <p:cNvSpPr>
              <a:spLocks noChangeShapeType="1"/>
            </p:cNvSpPr>
            <p:nvPr/>
          </p:nvSpPr>
          <p:spPr bwMode="auto">
            <a:xfrm>
              <a:off x="593" y="248"/>
              <a:ext cx="5017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/>
            <p:cNvSpPr>
              <a:spLocks/>
            </p:cNvSpPr>
            <p:nvPr/>
          </p:nvSpPr>
          <p:spPr bwMode="auto">
            <a:xfrm>
              <a:off x="866" y="504"/>
              <a:ext cx="4548" cy="3013"/>
            </a:xfrm>
            <a:custGeom>
              <a:avLst/>
              <a:gdLst>
                <a:gd name="T0" fmla="*/ 0 w 1303"/>
                <a:gd name="T1" fmla="*/ 837 h 837"/>
                <a:gd name="T2" fmla="*/ 26 w 1303"/>
                <a:gd name="T3" fmla="*/ 820 h 837"/>
                <a:gd name="T4" fmla="*/ 53 w 1303"/>
                <a:gd name="T5" fmla="*/ 802 h 837"/>
                <a:gd name="T6" fmla="*/ 79 w 1303"/>
                <a:gd name="T7" fmla="*/ 784 h 837"/>
                <a:gd name="T8" fmla="*/ 106 w 1303"/>
                <a:gd name="T9" fmla="*/ 766 h 837"/>
                <a:gd name="T10" fmla="*/ 133 w 1303"/>
                <a:gd name="T11" fmla="*/ 748 h 837"/>
                <a:gd name="T12" fmla="*/ 159 w 1303"/>
                <a:gd name="T13" fmla="*/ 731 h 837"/>
                <a:gd name="T14" fmla="*/ 186 w 1303"/>
                <a:gd name="T15" fmla="*/ 714 h 837"/>
                <a:gd name="T16" fmla="*/ 212 w 1303"/>
                <a:gd name="T17" fmla="*/ 692 h 837"/>
                <a:gd name="T18" fmla="*/ 239 w 1303"/>
                <a:gd name="T19" fmla="*/ 668 h 837"/>
                <a:gd name="T20" fmla="*/ 266 w 1303"/>
                <a:gd name="T21" fmla="*/ 648 h 837"/>
                <a:gd name="T22" fmla="*/ 292 w 1303"/>
                <a:gd name="T23" fmla="*/ 629 h 837"/>
                <a:gd name="T24" fmla="*/ 319 w 1303"/>
                <a:gd name="T25" fmla="*/ 608 h 837"/>
                <a:gd name="T26" fmla="*/ 345 w 1303"/>
                <a:gd name="T27" fmla="*/ 586 h 837"/>
                <a:gd name="T28" fmla="*/ 372 w 1303"/>
                <a:gd name="T29" fmla="*/ 565 h 837"/>
                <a:gd name="T30" fmla="*/ 399 w 1303"/>
                <a:gd name="T31" fmla="*/ 544 h 837"/>
                <a:gd name="T32" fmla="*/ 425 w 1303"/>
                <a:gd name="T33" fmla="*/ 527 h 837"/>
                <a:gd name="T34" fmla="*/ 452 w 1303"/>
                <a:gd name="T35" fmla="*/ 511 h 837"/>
                <a:gd name="T36" fmla="*/ 478 w 1303"/>
                <a:gd name="T37" fmla="*/ 497 h 837"/>
                <a:gd name="T38" fmla="*/ 505 w 1303"/>
                <a:gd name="T39" fmla="*/ 482 h 837"/>
                <a:gd name="T40" fmla="*/ 532 w 1303"/>
                <a:gd name="T41" fmla="*/ 466 h 837"/>
                <a:gd name="T42" fmla="*/ 558 w 1303"/>
                <a:gd name="T43" fmla="*/ 451 h 837"/>
                <a:gd name="T44" fmla="*/ 585 w 1303"/>
                <a:gd name="T45" fmla="*/ 435 h 837"/>
                <a:gd name="T46" fmla="*/ 611 w 1303"/>
                <a:gd name="T47" fmla="*/ 419 h 837"/>
                <a:gd name="T48" fmla="*/ 638 w 1303"/>
                <a:gd name="T49" fmla="*/ 403 h 837"/>
                <a:gd name="T50" fmla="*/ 665 w 1303"/>
                <a:gd name="T51" fmla="*/ 387 h 837"/>
                <a:gd name="T52" fmla="*/ 691 w 1303"/>
                <a:gd name="T53" fmla="*/ 371 h 837"/>
                <a:gd name="T54" fmla="*/ 718 w 1303"/>
                <a:gd name="T55" fmla="*/ 354 h 837"/>
                <a:gd name="T56" fmla="*/ 744 w 1303"/>
                <a:gd name="T57" fmla="*/ 338 h 837"/>
                <a:gd name="T58" fmla="*/ 771 w 1303"/>
                <a:gd name="T59" fmla="*/ 321 h 837"/>
                <a:gd name="T60" fmla="*/ 798 w 1303"/>
                <a:gd name="T61" fmla="*/ 305 h 837"/>
                <a:gd name="T62" fmla="*/ 824 w 1303"/>
                <a:gd name="T63" fmla="*/ 288 h 837"/>
                <a:gd name="T64" fmla="*/ 851 w 1303"/>
                <a:gd name="T65" fmla="*/ 272 h 837"/>
                <a:gd name="T66" fmla="*/ 877 w 1303"/>
                <a:gd name="T67" fmla="*/ 256 h 837"/>
                <a:gd name="T68" fmla="*/ 904 w 1303"/>
                <a:gd name="T69" fmla="*/ 240 h 837"/>
                <a:gd name="T70" fmla="*/ 931 w 1303"/>
                <a:gd name="T71" fmla="*/ 224 h 837"/>
                <a:gd name="T72" fmla="*/ 957 w 1303"/>
                <a:gd name="T73" fmla="*/ 208 h 837"/>
                <a:gd name="T74" fmla="*/ 984 w 1303"/>
                <a:gd name="T75" fmla="*/ 191 h 837"/>
                <a:gd name="T76" fmla="*/ 1010 w 1303"/>
                <a:gd name="T77" fmla="*/ 175 h 837"/>
                <a:gd name="T78" fmla="*/ 1037 w 1303"/>
                <a:gd name="T79" fmla="*/ 159 h 837"/>
                <a:gd name="T80" fmla="*/ 1064 w 1303"/>
                <a:gd name="T81" fmla="*/ 143 h 837"/>
                <a:gd name="T82" fmla="*/ 1090 w 1303"/>
                <a:gd name="T83" fmla="*/ 127 h 837"/>
                <a:gd name="T84" fmla="*/ 1117 w 1303"/>
                <a:gd name="T85" fmla="*/ 110 h 837"/>
                <a:gd name="T86" fmla="*/ 1143 w 1303"/>
                <a:gd name="T87" fmla="*/ 94 h 837"/>
                <a:gd name="T88" fmla="*/ 1170 w 1303"/>
                <a:gd name="T89" fmla="*/ 78 h 837"/>
                <a:gd name="T90" fmla="*/ 1196 w 1303"/>
                <a:gd name="T91" fmla="*/ 62 h 837"/>
                <a:gd name="T92" fmla="*/ 1223 w 1303"/>
                <a:gd name="T93" fmla="*/ 45 h 837"/>
                <a:gd name="T94" fmla="*/ 1250 w 1303"/>
                <a:gd name="T95" fmla="*/ 29 h 837"/>
                <a:gd name="T96" fmla="*/ 1276 w 1303"/>
                <a:gd name="T97" fmla="*/ 13 h 837"/>
                <a:gd name="T98" fmla="*/ 1303 w 1303"/>
                <a:gd name="T99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03" h="837">
                  <a:moveTo>
                    <a:pt x="0" y="837"/>
                  </a:moveTo>
                  <a:lnTo>
                    <a:pt x="26" y="820"/>
                  </a:lnTo>
                  <a:lnTo>
                    <a:pt x="53" y="802"/>
                  </a:lnTo>
                  <a:lnTo>
                    <a:pt x="79" y="784"/>
                  </a:lnTo>
                  <a:lnTo>
                    <a:pt x="106" y="766"/>
                  </a:lnTo>
                  <a:lnTo>
                    <a:pt x="133" y="748"/>
                  </a:lnTo>
                  <a:lnTo>
                    <a:pt x="159" y="731"/>
                  </a:lnTo>
                  <a:lnTo>
                    <a:pt x="186" y="714"/>
                  </a:lnTo>
                  <a:lnTo>
                    <a:pt x="212" y="692"/>
                  </a:lnTo>
                  <a:lnTo>
                    <a:pt x="239" y="668"/>
                  </a:lnTo>
                  <a:lnTo>
                    <a:pt x="266" y="648"/>
                  </a:lnTo>
                  <a:lnTo>
                    <a:pt x="292" y="629"/>
                  </a:lnTo>
                  <a:lnTo>
                    <a:pt x="319" y="608"/>
                  </a:lnTo>
                  <a:lnTo>
                    <a:pt x="345" y="586"/>
                  </a:lnTo>
                  <a:lnTo>
                    <a:pt x="372" y="565"/>
                  </a:lnTo>
                  <a:lnTo>
                    <a:pt x="399" y="544"/>
                  </a:lnTo>
                  <a:lnTo>
                    <a:pt x="425" y="527"/>
                  </a:lnTo>
                  <a:lnTo>
                    <a:pt x="452" y="511"/>
                  </a:lnTo>
                  <a:lnTo>
                    <a:pt x="478" y="497"/>
                  </a:lnTo>
                  <a:lnTo>
                    <a:pt x="505" y="482"/>
                  </a:lnTo>
                  <a:lnTo>
                    <a:pt x="532" y="466"/>
                  </a:lnTo>
                  <a:lnTo>
                    <a:pt x="558" y="451"/>
                  </a:lnTo>
                  <a:lnTo>
                    <a:pt x="585" y="435"/>
                  </a:lnTo>
                  <a:lnTo>
                    <a:pt x="611" y="419"/>
                  </a:lnTo>
                  <a:lnTo>
                    <a:pt x="638" y="403"/>
                  </a:lnTo>
                  <a:lnTo>
                    <a:pt x="665" y="387"/>
                  </a:lnTo>
                  <a:lnTo>
                    <a:pt x="691" y="371"/>
                  </a:lnTo>
                  <a:lnTo>
                    <a:pt x="718" y="354"/>
                  </a:lnTo>
                  <a:lnTo>
                    <a:pt x="744" y="338"/>
                  </a:lnTo>
                  <a:lnTo>
                    <a:pt x="771" y="321"/>
                  </a:lnTo>
                  <a:lnTo>
                    <a:pt x="798" y="305"/>
                  </a:lnTo>
                  <a:lnTo>
                    <a:pt x="824" y="288"/>
                  </a:lnTo>
                  <a:lnTo>
                    <a:pt x="851" y="272"/>
                  </a:lnTo>
                  <a:lnTo>
                    <a:pt x="877" y="256"/>
                  </a:lnTo>
                  <a:lnTo>
                    <a:pt x="904" y="240"/>
                  </a:lnTo>
                  <a:lnTo>
                    <a:pt x="931" y="224"/>
                  </a:lnTo>
                  <a:lnTo>
                    <a:pt x="957" y="208"/>
                  </a:lnTo>
                  <a:lnTo>
                    <a:pt x="984" y="191"/>
                  </a:lnTo>
                  <a:lnTo>
                    <a:pt x="1010" y="175"/>
                  </a:lnTo>
                  <a:lnTo>
                    <a:pt x="1037" y="159"/>
                  </a:lnTo>
                  <a:lnTo>
                    <a:pt x="1064" y="143"/>
                  </a:lnTo>
                  <a:lnTo>
                    <a:pt x="1090" y="127"/>
                  </a:lnTo>
                  <a:lnTo>
                    <a:pt x="1117" y="110"/>
                  </a:lnTo>
                  <a:lnTo>
                    <a:pt x="1143" y="94"/>
                  </a:lnTo>
                  <a:lnTo>
                    <a:pt x="1170" y="78"/>
                  </a:lnTo>
                  <a:lnTo>
                    <a:pt x="1196" y="62"/>
                  </a:lnTo>
                  <a:lnTo>
                    <a:pt x="1223" y="45"/>
                  </a:lnTo>
                  <a:lnTo>
                    <a:pt x="1250" y="29"/>
                  </a:lnTo>
                  <a:lnTo>
                    <a:pt x="1276" y="13"/>
                  </a:lnTo>
                  <a:lnTo>
                    <a:pt x="1303" y="0"/>
                  </a:lnTo>
                </a:path>
              </a:pathLst>
            </a:custGeom>
            <a:noFill/>
            <a:ln w="28575">
              <a:solidFill>
                <a:srgbClr val="1A47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/>
            <p:cNvSpPr>
              <a:spLocks/>
            </p:cNvSpPr>
            <p:nvPr/>
          </p:nvSpPr>
          <p:spPr bwMode="auto">
            <a:xfrm>
              <a:off x="684" y="248"/>
              <a:ext cx="4835" cy="3392"/>
            </a:xfrm>
            <a:custGeom>
              <a:avLst/>
              <a:gdLst>
                <a:gd name="T0" fmla="*/ 0 w 1385"/>
                <a:gd name="T1" fmla="*/ 942 h 942"/>
                <a:gd name="T2" fmla="*/ 138 w 1385"/>
                <a:gd name="T3" fmla="*/ 848 h 942"/>
                <a:gd name="T4" fmla="*/ 277 w 1385"/>
                <a:gd name="T5" fmla="*/ 754 h 942"/>
                <a:gd name="T6" fmla="*/ 415 w 1385"/>
                <a:gd name="T7" fmla="*/ 659 h 942"/>
                <a:gd name="T8" fmla="*/ 554 w 1385"/>
                <a:gd name="T9" fmla="*/ 565 h 942"/>
                <a:gd name="T10" fmla="*/ 692 w 1385"/>
                <a:gd name="T11" fmla="*/ 471 h 942"/>
                <a:gd name="T12" fmla="*/ 831 w 1385"/>
                <a:gd name="T13" fmla="*/ 377 h 942"/>
                <a:gd name="T14" fmla="*/ 969 w 1385"/>
                <a:gd name="T15" fmla="*/ 283 h 942"/>
                <a:gd name="T16" fmla="*/ 1108 w 1385"/>
                <a:gd name="T17" fmla="*/ 189 h 942"/>
                <a:gd name="T18" fmla="*/ 1246 w 1385"/>
                <a:gd name="T19" fmla="*/ 95 h 942"/>
                <a:gd name="T20" fmla="*/ 1385 w 1385"/>
                <a:gd name="T21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5" h="942">
                  <a:moveTo>
                    <a:pt x="0" y="942"/>
                  </a:moveTo>
                  <a:lnTo>
                    <a:pt x="138" y="848"/>
                  </a:lnTo>
                  <a:lnTo>
                    <a:pt x="277" y="754"/>
                  </a:lnTo>
                  <a:lnTo>
                    <a:pt x="415" y="659"/>
                  </a:lnTo>
                  <a:lnTo>
                    <a:pt x="554" y="565"/>
                  </a:lnTo>
                  <a:lnTo>
                    <a:pt x="692" y="471"/>
                  </a:lnTo>
                  <a:lnTo>
                    <a:pt x="831" y="377"/>
                  </a:lnTo>
                  <a:lnTo>
                    <a:pt x="969" y="283"/>
                  </a:lnTo>
                  <a:lnTo>
                    <a:pt x="1108" y="189"/>
                  </a:lnTo>
                  <a:lnTo>
                    <a:pt x="1246" y="95"/>
                  </a:lnTo>
                  <a:lnTo>
                    <a:pt x="1385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21"/>
            <p:cNvSpPr>
              <a:spLocks noChangeShapeType="1"/>
            </p:cNvSpPr>
            <p:nvPr/>
          </p:nvSpPr>
          <p:spPr bwMode="auto">
            <a:xfrm flipV="1">
              <a:off x="593" y="155"/>
              <a:ext cx="0" cy="357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22"/>
            <p:cNvSpPr>
              <a:spLocks noChangeShapeType="1"/>
            </p:cNvSpPr>
            <p:nvPr/>
          </p:nvSpPr>
          <p:spPr bwMode="auto">
            <a:xfrm flipH="1">
              <a:off x="534" y="3640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3"/>
            <p:cNvSpPr>
              <a:spLocks noChangeArrowheads="1"/>
            </p:cNvSpPr>
            <p:nvPr/>
          </p:nvSpPr>
          <p:spPr bwMode="auto">
            <a:xfrm>
              <a:off x="426" y="3560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534" y="3301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384" y="3222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Line 26"/>
            <p:cNvSpPr>
              <a:spLocks noChangeShapeType="1"/>
            </p:cNvSpPr>
            <p:nvPr/>
          </p:nvSpPr>
          <p:spPr bwMode="auto">
            <a:xfrm flipH="1">
              <a:off x="534" y="2963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7"/>
            <p:cNvSpPr>
              <a:spLocks noChangeArrowheads="1"/>
            </p:cNvSpPr>
            <p:nvPr/>
          </p:nvSpPr>
          <p:spPr bwMode="auto">
            <a:xfrm>
              <a:off x="384" y="2884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Line 28"/>
            <p:cNvSpPr>
              <a:spLocks noChangeShapeType="1"/>
            </p:cNvSpPr>
            <p:nvPr/>
          </p:nvSpPr>
          <p:spPr bwMode="auto">
            <a:xfrm flipH="1">
              <a:off x="534" y="2621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9"/>
            <p:cNvSpPr>
              <a:spLocks noChangeArrowheads="1"/>
            </p:cNvSpPr>
            <p:nvPr/>
          </p:nvSpPr>
          <p:spPr bwMode="auto">
            <a:xfrm>
              <a:off x="384" y="2545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 flipH="1">
              <a:off x="534" y="2282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"/>
            <p:cNvSpPr>
              <a:spLocks noChangeArrowheads="1"/>
            </p:cNvSpPr>
            <p:nvPr/>
          </p:nvSpPr>
          <p:spPr bwMode="auto">
            <a:xfrm>
              <a:off x="384" y="2207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Line 32"/>
            <p:cNvSpPr>
              <a:spLocks noChangeShapeType="1"/>
            </p:cNvSpPr>
            <p:nvPr/>
          </p:nvSpPr>
          <p:spPr bwMode="auto">
            <a:xfrm flipH="1">
              <a:off x="534" y="1944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3"/>
            <p:cNvSpPr>
              <a:spLocks noChangeArrowheads="1"/>
            </p:cNvSpPr>
            <p:nvPr/>
          </p:nvSpPr>
          <p:spPr bwMode="auto">
            <a:xfrm>
              <a:off x="384" y="1868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34"/>
            <p:cNvSpPr>
              <a:spLocks noChangeShapeType="1"/>
            </p:cNvSpPr>
            <p:nvPr/>
          </p:nvSpPr>
          <p:spPr bwMode="auto">
            <a:xfrm flipH="1">
              <a:off x="534" y="1606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5"/>
            <p:cNvSpPr>
              <a:spLocks noChangeArrowheads="1"/>
            </p:cNvSpPr>
            <p:nvPr/>
          </p:nvSpPr>
          <p:spPr bwMode="auto">
            <a:xfrm>
              <a:off x="384" y="1526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36"/>
            <p:cNvSpPr>
              <a:spLocks noChangeShapeType="1"/>
            </p:cNvSpPr>
            <p:nvPr/>
          </p:nvSpPr>
          <p:spPr bwMode="auto">
            <a:xfrm flipH="1">
              <a:off x="534" y="1267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7"/>
            <p:cNvSpPr>
              <a:spLocks noChangeArrowheads="1"/>
            </p:cNvSpPr>
            <p:nvPr/>
          </p:nvSpPr>
          <p:spPr bwMode="auto">
            <a:xfrm>
              <a:off x="384" y="1188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Line 38"/>
            <p:cNvSpPr>
              <a:spLocks noChangeShapeType="1"/>
            </p:cNvSpPr>
            <p:nvPr/>
          </p:nvSpPr>
          <p:spPr bwMode="auto">
            <a:xfrm flipH="1">
              <a:off x="534" y="929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9"/>
            <p:cNvSpPr>
              <a:spLocks noChangeArrowheads="1"/>
            </p:cNvSpPr>
            <p:nvPr/>
          </p:nvSpPr>
          <p:spPr bwMode="auto">
            <a:xfrm>
              <a:off x="384" y="850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>
              <a:off x="534" y="587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1"/>
            <p:cNvSpPr>
              <a:spLocks noChangeArrowheads="1"/>
            </p:cNvSpPr>
            <p:nvPr/>
          </p:nvSpPr>
          <p:spPr bwMode="auto">
            <a:xfrm>
              <a:off x="384" y="511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Line 42"/>
            <p:cNvSpPr>
              <a:spLocks noChangeShapeType="1"/>
            </p:cNvSpPr>
            <p:nvPr/>
          </p:nvSpPr>
          <p:spPr bwMode="auto">
            <a:xfrm flipH="1">
              <a:off x="534" y="248"/>
              <a:ext cx="5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3"/>
            <p:cNvSpPr>
              <a:spLocks noChangeArrowheads="1"/>
            </p:cNvSpPr>
            <p:nvPr/>
          </p:nvSpPr>
          <p:spPr bwMode="auto">
            <a:xfrm>
              <a:off x="426" y="173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Rectangle 44"/>
            <p:cNvSpPr>
              <a:spLocks noChangeArrowheads="1"/>
            </p:cNvSpPr>
            <p:nvPr/>
          </p:nvSpPr>
          <p:spPr bwMode="auto">
            <a:xfrm rot="16200000">
              <a:off x="-462" y="1824"/>
              <a:ext cx="141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Observed probability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Line 45"/>
            <p:cNvSpPr>
              <a:spLocks noChangeShapeType="1"/>
            </p:cNvSpPr>
            <p:nvPr/>
          </p:nvSpPr>
          <p:spPr bwMode="auto">
            <a:xfrm>
              <a:off x="593" y="3733"/>
              <a:ext cx="501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46"/>
            <p:cNvSpPr>
              <a:spLocks noChangeShapeType="1"/>
            </p:cNvSpPr>
            <p:nvPr/>
          </p:nvSpPr>
          <p:spPr bwMode="auto">
            <a:xfrm>
              <a:off x="684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7"/>
            <p:cNvSpPr>
              <a:spLocks noChangeArrowheads="1"/>
            </p:cNvSpPr>
            <p:nvPr/>
          </p:nvSpPr>
          <p:spPr bwMode="auto">
            <a:xfrm>
              <a:off x="646" y="3823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Line 48"/>
            <p:cNvSpPr>
              <a:spLocks noChangeShapeType="1"/>
            </p:cNvSpPr>
            <p:nvPr/>
          </p:nvSpPr>
          <p:spPr bwMode="auto">
            <a:xfrm>
              <a:off x="1166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9"/>
            <p:cNvSpPr>
              <a:spLocks noChangeArrowheads="1"/>
            </p:cNvSpPr>
            <p:nvPr/>
          </p:nvSpPr>
          <p:spPr bwMode="auto">
            <a:xfrm>
              <a:off x="1107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Line 50"/>
            <p:cNvSpPr>
              <a:spLocks noChangeShapeType="1"/>
            </p:cNvSpPr>
            <p:nvPr/>
          </p:nvSpPr>
          <p:spPr bwMode="auto">
            <a:xfrm>
              <a:off x="1651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1"/>
            <p:cNvSpPr>
              <a:spLocks noChangeArrowheads="1"/>
            </p:cNvSpPr>
            <p:nvPr/>
          </p:nvSpPr>
          <p:spPr bwMode="auto">
            <a:xfrm>
              <a:off x="1592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Line 52"/>
            <p:cNvSpPr>
              <a:spLocks noChangeShapeType="1"/>
            </p:cNvSpPr>
            <p:nvPr/>
          </p:nvSpPr>
          <p:spPr bwMode="auto">
            <a:xfrm>
              <a:off x="2133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2074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Line 54"/>
            <p:cNvSpPr>
              <a:spLocks noChangeShapeType="1"/>
            </p:cNvSpPr>
            <p:nvPr/>
          </p:nvSpPr>
          <p:spPr bwMode="auto">
            <a:xfrm>
              <a:off x="2618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55"/>
            <p:cNvSpPr>
              <a:spLocks noChangeArrowheads="1"/>
            </p:cNvSpPr>
            <p:nvPr/>
          </p:nvSpPr>
          <p:spPr bwMode="auto">
            <a:xfrm>
              <a:off x="2559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Line 56"/>
            <p:cNvSpPr>
              <a:spLocks noChangeShapeType="1"/>
            </p:cNvSpPr>
            <p:nvPr/>
          </p:nvSpPr>
          <p:spPr bwMode="auto">
            <a:xfrm>
              <a:off x="3100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57"/>
            <p:cNvSpPr>
              <a:spLocks noChangeArrowheads="1"/>
            </p:cNvSpPr>
            <p:nvPr/>
          </p:nvSpPr>
          <p:spPr bwMode="auto">
            <a:xfrm>
              <a:off x="3041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Line 58"/>
            <p:cNvSpPr>
              <a:spLocks noChangeShapeType="1"/>
            </p:cNvSpPr>
            <p:nvPr/>
          </p:nvSpPr>
          <p:spPr bwMode="auto">
            <a:xfrm>
              <a:off x="3585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59"/>
            <p:cNvSpPr>
              <a:spLocks noChangeArrowheads="1"/>
            </p:cNvSpPr>
            <p:nvPr/>
          </p:nvSpPr>
          <p:spPr bwMode="auto">
            <a:xfrm>
              <a:off x="3526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Line 60"/>
            <p:cNvSpPr>
              <a:spLocks noChangeShapeType="1"/>
            </p:cNvSpPr>
            <p:nvPr/>
          </p:nvSpPr>
          <p:spPr bwMode="auto">
            <a:xfrm>
              <a:off x="4067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61"/>
            <p:cNvSpPr>
              <a:spLocks noChangeArrowheads="1"/>
            </p:cNvSpPr>
            <p:nvPr/>
          </p:nvSpPr>
          <p:spPr bwMode="auto">
            <a:xfrm>
              <a:off x="4008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1" name="Line 62"/>
            <p:cNvSpPr>
              <a:spLocks noChangeShapeType="1"/>
            </p:cNvSpPr>
            <p:nvPr/>
          </p:nvSpPr>
          <p:spPr bwMode="auto">
            <a:xfrm>
              <a:off x="4552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63"/>
            <p:cNvSpPr>
              <a:spLocks noChangeArrowheads="1"/>
            </p:cNvSpPr>
            <p:nvPr/>
          </p:nvSpPr>
          <p:spPr bwMode="auto">
            <a:xfrm>
              <a:off x="4493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Line 64"/>
            <p:cNvSpPr>
              <a:spLocks noChangeShapeType="1"/>
            </p:cNvSpPr>
            <p:nvPr/>
          </p:nvSpPr>
          <p:spPr bwMode="auto">
            <a:xfrm>
              <a:off x="5034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65"/>
            <p:cNvSpPr>
              <a:spLocks noChangeArrowheads="1"/>
            </p:cNvSpPr>
            <p:nvPr/>
          </p:nvSpPr>
          <p:spPr bwMode="auto">
            <a:xfrm>
              <a:off x="4975" y="3823"/>
              <a:ext cx="18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Line 66"/>
            <p:cNvSpPr>
              <a:spLocks noChangeShapeType="1"/>
            </p:cNvSpPr>
            <p:nvPr/>
          </p:nvSpPr>
          <p:spPr bwMode="auto">
            <a:xfrm>
              <a:off x="5519" y="3733"/>
              <a:ext cx="0" cy="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67"/>
            <p:cNvSpPr>
              <a:spLocks noChangeArrowheads="1"/>
            </p:cNvSpPr>
            <p:nvPr/>
          </p:nvSpPr>
          <p:spPr bwMode="auto">
            <a:xfrm>
              <a:off x="5481" y="3823"/>
              <a:ext cx="14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Rectangle 68"/>
            <p:cNvSpPr>
              <a:spLocks noChangeArrowheads="1"/>
            </p:cNvSpPr>
            <p:nvPr/>
          </p:nvSpPr>
          <p:spPr bwMode="auto">
            <a:xfrm>
              <a:off x="2437" y="3971"/>
              <a:ext cx="139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Predicted probability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447800" y="811213"/>
            <a:ext cx="459581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47800" y="595313"/>
            <a:ext cx="459581" cy="0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907381" y="448802"/>
            <a:ext cx="378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Bias-corrected calibration (slope = 0.97)</a:t>
            </a:r>
          </a:p>
          <a:p>
            <a:r>
              <a:rPr lang="en-US" sz="1400" b="1" dirty="0"/>
              <a:t>Ideal calibration (slope = 1.00)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BDA13-069E-4900-8418-43C1AF6A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9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A944F-D2A5-4CA8-B988-FAA248B980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000"/>
            <a:ext cx="61722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28843-D3D3-4FDB-8ACC-9F7EAACD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D1DC8-B9EC-4B9D-B9C4-117C3E2A8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4310" y="0"/>
            <a:ext cx="6400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893DAB-94A9-4503-AB87-49DE8D459340}"/>
              </a:ext>
            </a:extLst>
          </p:cNvPr>
          <p:cNvSpPr/>
          <p:nvPr/>
        </p:nvSpPr>
        <p:spPr>
          <a:xfrm>
            <a:off x="2438400" y="3754074"/>
            <a:ext cx="2133600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59982-338F-4C49-97C8-D30ABE49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AFDE8-BE25-45FF-87C9-2875EB509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4800"/>
            <a:ext cx="6476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DF64C-7439-4B63-809B-E8B3F001E556}"/>
              </a:ext>
            </a:extLst>
          </p:cNvPr>
          <p:cNvSpPr/>
          <p:nvPr/>
        </p:nvSpPr>
        <p:spPr>
          <a:xfrm>
            <a:off x="1676400" y="4876800"/>
            <a:ext cx="21336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DFC9C-81E7-4780-80D5-07845B7DA07B}"/>
              </a:ext>
            </a:extLst>
          </p:cNvPr>
          <p:cNvSpPr/>
          <p:nvPr/>
        </p:nvSpPr>
        <p:spPr>
          <a:xfrm>
            <a:off x="3886200" y="3048000"/>
            <a:ext cx="2133600" cy="1752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7DE60-B603-4A05-A2D2-B667D8132F3B}"/>
              </a:ext>
            </a:extLst>
          </p:cNvPr>
          <p:cNvSpPr/>
          <p:nvPr/>
        </p:nvSpPr>
        <p:spPr>
          <a:xfrm>
            <a:off x="3886200" y="4876800"/>
            <a:ext cx="2133600" cy="990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2512D-09A8-47F8-8BD9-DCE786E0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52020-C75E-41CF-973D-E78E1AB64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6983" y="0"/>
            <a:ext cx="7290033" cy="72099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C3FD4C-B004-4EBE-A7F8-77A7BEB3414D}"/>
              </a:ext>
            </a:extLst>
          </p:cNvPr>
          <p:cNvSpPr/>
          <p:nvPr/>
        </p:nvSpPr>
        <p:spPr>
          <a:xfrm>
            <a:off x="2936147" y="1193389"/>
            <a:ext cx="2362200" cy="2929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A6A8D-E556-4A7C-BEC2-99FC222F4B9F}"/>
              </a:ext>
            </a:extLst>
          </p:cNvPr>
          <p:cNvSpPr/>
          <p:nvPr/>
        </p:nvSpPr>
        <p:spPr>
          <a:xfrm>
            <a:off x="2936147" y="2501524"/>
            <a:ext cx="2362200" cy="1189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7BCF0-4270-4902-B649-50315D537335}"/>
              </a:ext>
            </a:extLst>
          </p:cNvPr>
          <p:cNvSpPr/>
          <p:nvPr/>
        </p:nvSpPr>
        <p:spPr>
          <a:xfrm>
            <a:off x="5395314" y="3988266"/>
            <a:ext cx="2362199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00F87-8FB8-4453-978C-8F2F9DFE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(GLM)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variable (outcome) is continuous and normally distributed.</a:t>
            </a:r>
          </a:p>
          <a:p>
            <a:r>
              <a:rPr lang="en-US" b="1" dirty="0"/>
              <a:t>y = b</a:t>
            </a:r>
            <a:r>
              <a:rPr lang="en-US" b="1" baseline="-30000" dirty="0"/>
              <a:t>0</a:t>
            </a:r>
            <a:r>
              <a:rPr lang="en-US" b="1" dirty="0"/>
              <a:t> + b</a:t>
            </a:r>
            <a:r>
              <a:rPr lang="en-US" b="1" baseline="-30000" dirty="0"/>
              <a:t>1</a:t>
            </a:r>
            <a:r>
              <a:rPr lang="en-US" b="1" dirty="0"/>
              <a:t>X</a:t>
            </a:r>
            <a:r>
              <a:rPr lang="en-US" b="1" baseline="-30000" dirty="0"/>
              <a:t>1</a:t>
            </a:r>
            <a:r>
              <a:rPr lang="en-US" b="1" dirty="0"/>
              <a:t> + b</a:t>
            </a:r>
            <a:r>
              <a:rPr lang="en-US" b="1" baseline="-30000" dirty="0"/>
              <a:t>2</a:t>
            </a:r>
            <a:r>
              <a:rPr lang="en-US" b="1" dirty="0"/>
              <a:t>X</a:t>
            </a:r>
            <a:r>
              <a:rPr lang="en-US" b="1" baseline="-30000" dirty="0"/>
              <a:t>2</a:t>
            </a:r>
            <a:r>
              <a:rPr lang="en-US" b="1" dirty="0"/>
              <a:t> + . . .</a:t>
            </a:r>
          </a:p>
          <a:p>
            <a:r>
              <a:rPr lang="en-US" dirty="0"/>
              <a:t>Regression coefficients (b) are change in y for every unit change in X.</a:t>
            </a:r>
          </a:p>
          <a:p>
            <a:r>
              <a:rPr lang="en-US" dirty="0"/>
              <a:t>R</a:t>
            </a:r>
            <a:r>
              <a:rPr lang="en-US" baseline="42000" dirty="0"/>
              <a:t>2</a:t>
            </a:r>
            <a:r>
              <a:rPr lang="en-US" dirty="0"/>
              <a:t> is proportion of variance in y accounted for by X(s).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50684-A159-4454-B71D-CF11361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65B3A-4FF7-4902-AC8A-4C4EF488BB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4399" y="0"/>
            <a:ext cx="7399867" cy="723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34A79-015D-476F-BFDF-21969274EE8B}"/>
              </a:ext>
            </a:extLst>
          </p:cNvPr>
          <p:cNvSpPr/>
          <p:nvPr/>
        </p:nvSpPr>
        <p:spPr>
          <a:xfrm>
            <a:off x="2902591" y="1357617"/>
            <a:ext cx="4832059" cy="6088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6CE70-AE39-4387-911B-C43EC5E1CDB8}"/>
              </a:ext>
            </a:extLst>
          </p:cNvPr>
          <p:cNvSpPr/>
          <p:nvPr/>
        </p:nvSpPr>
        <p:spPr>
          <a:xfrm>
            <a:off x="2022446" y="3429000"/>
            <a:ext cx="3212283" cy="2552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CF059-5533-4C0A-8B10-5469E9EF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98ACC-D9CF-4808-A7ED-C5A097C0B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6515099" cy="723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CCCEF-86BB-4CE9-A93A-899A233FC9A8}"/>
              </a:ext>
            </a:extLst>
          </p:cNvPr>
          <p:cNvSpPr/>
          <p:nvPr/>
        </p:nvSpPr>
        <p:spPr>
          <a:xfrm>
            <a:off x="4062369" y="1711354"/>
            <a:ext cx="2133600" cy="8700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17781-5398-4240-BDE9-8BFEA1939001}"/>
              </a:ext>
            </a:extLst>
          </p:cNvPr>
          <p:cNvSpPr txBox="1"/>
          <p:nvPr/>
        </p:nvSpPr>
        <p:spPr>
          <a:xfrm>
            <a:off x="1828801" y="3269160"/>
            <a:ext cx="4114800" cy="1277273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</a:rPr>
              <a:t>In conclusion, . . . . we found no evidence of a difference between the intervention and control group because we  overestimated the effect size and were thus underpowered to detect any realistic difference.  </a:t>
            </a:r>
          </a:p>
          <a:p>
            <a:pPr algn="just"/>
            <a:endParaRPr lang="en-US" sz="1100" dirty="0">
              <a:solidFill>
                <a:schemeClr val="bg1"/>
              </a:solidFill>
            </a:endParaRPr>
          </a:p>
          <a:p>
            <a:pPr algn="just"/>
            <a:r>
              <a:rPr lang="en-US" sz="1100" dirty="0">
                <a:solidFill>
                  <a:schemeClr val="bg1"/>
                </a:solidFill>
              </a:rPr>
              <a:t>In addition, we may have been wrong about the intervention decreasing death or unplanned hospitalization.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BF2C0-567D-4616-A95B-6384BF31784F}"/>
              </a:ext>
            </a:extLst>
          </p:cNvPr>
          <p:cNvSpPr txBox="1"/>
          <p:nvPr/>
        </p:nvSpPr>
        <p:spPr>
          <a:xfrm>
            <a:off x="1828801" y="4813756"/>
            <a:ext cx="4114800" cy="600164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</a:rPr>
              <a:t>Powered on wrong statistical test.  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</a:rPr>
              <a:t>Inappropriate statistical test – followed by the appropriate one.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</a:rPr>
              <a:t>Inappropriate conclusion.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7EA05-C709-4267-B85E-1A8F7CBF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44494"/>
              </p:ext>
            </p:extLst>
          </p:nvPr>
        </p:nvGraphicFramePr>
        <p:xfrm>
          <a:off x="1752600" y="1253779"/>
          <a:ext cx="6300831" cy="4797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Odds ratio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95% CI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95% CI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value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Intervention year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Intervention year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(10 year increments)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22.750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1.772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292.006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race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3.17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5.20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Medicaid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9.78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insurance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 pay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1.08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1.61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insurance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 x 10</a:t>
                      </a:r>
                      <a:r>
                        <a:rPr lang="en-US" sz="1600" u="none" strike="noStrike" baseline="4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lang="en-US" sz="1600" b="0" i="0" u="none" strike="noStrike" baseline="4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Previous hospitalization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88444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Extreme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2B692-7B99-41F7-9E44-B9ED1C20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65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Categorization of continuous variables aids interpretation – but decreases power.</a:t>
            </a:r>
          </a:p>
          <a:p>
            <a:r>
              <a:rPr lang="en-US" dirty="0"/>
              <a:t>If relationship of outcome and continuous variable(s) is non-linear, interpretation of the odds ratio will be incorrect.</a:t>
            </a:r>
          </a:p>
          <a:p>
            <a:r>
              <a:rPr lang="en-US" dirty="0"/>
              <a:t>Model discrimination and calibration matter – if model is statistically significant, but c-index is less than .7, model is suspect (.5 is no discrimination)</a:t>
            </a:r>
          </a:p>
          <a:p>
            <a:r>
              <a:rPr lang="en-US" dirty="0"/>
              <a:t>More than 2 categories</a:t>
            </a:r>
            <a:r>
              <a:rPr lang="en-US"/>
              <a:t>:                                                                Ordinal </a:t>
            </a:r>
            <a:r>
              <a:rPr lang="en-US" dirty="0"/>
              <a:t>logistic regression                                                      Multinomial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3CC7-93F7-4FFB-B030-431C5B0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3119D-16C0-47B7-A4D7-3366C301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025C5-6240-417C-84E2-AA1ED5F77914}"/>
              </a:ext>
            </a:extLst>
          </p:cNvPr>
          <p:cNvSpPr txBox="1"/>
          <p:nvPr/>
        </p:nvSpPr>
        <p:spPr>
          <a:xfrm>
            <a:off x="2332140" y="1837189"/>
            <a:ext cx="466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BREAK – 10 MINUTES</a:t>
            </a:r>
          </a:p>
        </p:txBody>
      </p:sp>
    </p:spTree>
    <p:extLst>
      <p:ext uri="{BB962C8B-B14F-4D97-AF65-F5344CB8AC3E}">
        <p14:creationId xmlns:p14="http://schemas.microsoft.com/office/powerpoint/2010/main" val="4125950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44" y="3131"/>
            <a:ext cx="6749415" cy="994172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Arial" pitchFamily="34" charset="0"/>
                <a:cs typeface="Arial" pitchFamily="34" charset="0"/>
              </a:rPr>
              <a:t>Statistics: Measurement of Uncertainty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2744" y="977265"/>
            <a:ext cx="6522244" cy="362188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Treatment differences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Individual patient variability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Demographics (age, sex, race, BMI)  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Comorbidities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previous treatments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Measurement error (PROs, reading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echos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Missing data (ignorable vs.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nonignorable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 of measurement (e.g., day/night blood pressure)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Medication adherence  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Treatment cross-over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Cluster variability (hospitals, countries)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sampling variability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(uncertainty due to chance)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2938" lvl="1" indent="-342900">
              <a:lnSpc>
                <a:spcPct val="12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>
            <a:cxnSpLocks noChangeShapeType="1"/>
          </p:cNvCxnSpPr>
          <p:nvPr/>
        </p:nvCxnSpPr>
        <p:spPr bwMode="auto">
          <a:xfrm>
            <a:off x="564159" y="730279"/>
            <a:ext cx="6858000" cy="0"/>
          </a:xfrm>
          <a:prstGeom prst="line">
            <a:avLst/>
          </a:prstGeom>
          <a:noFill/>
          <a:ln w="57150">
            <a:solidFill>
              <a:srgbClr val="00266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5" name="Rectangle 4"/>
          <p:cNvSpPr/>
          <p:nvPr/>
        </p:nvSpPr>
        <p:spPr>
          <a:xfrm>
            <a:off x="1520190" y="569214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11AC7-58A3-4DEF-9AE6-0A40A19A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2160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585" y="1040131"/>
            <a:ext cx="6749415" cy="994172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Arial" pitchFamily="34" charset="0"/>
                <a:cs typeface="Arial" pitchFamily="34" charset="0"/>
              </a:rPr>
              <a:t>Populations and samples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5882" y="1917383"/>
            <a:ext cx="6522244" cy="3621881"/>
          </a:xfrm>
          <a:ln w="28575"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 dirty="0"/>
              <a:t>Population – everyone in the universe (of interest)</a:t>
            </a:r>
          </a:p>
          <a:p>
            <a:pPr>
              <a:lnSpc>
                <a:spcPct val="120000"/>
              </a:lnSpc>
            </a:pPr>
            <a:r>
              <a:rPr lang="en-US" sz="1500" dirty="0"/>
              <a:t>Sample – subset of the population of interest (random or not)</a:t>
            </a:r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1500" dirty="0"/>
              <a:t>Is the sample representative of the population?</a:t>
            </a:r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  <a:buNone/>
            </a:pPr>
            <a:endParaRPr lang="en-US" sz="1500" b="1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  <a:buNone/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  <a:buNone/>
            </a:pPr>
            <a:endParaRPr lang="en-US" sz="1500" dirty="0"/>
          </a:p>
          <a:p>
            <a:pPr marL="642938" lvl="1" indent="-342900">
              <a:lnSpc>
                <a:spcPct val="120000"/>
              </a:lnSpc>
              <a:buNone/>
            </a:pPr>
            <a:endParaRPr lang="en-US" sz="1500" dirty="0"/>
          </a:p>
        </p:txBody>
      </p:sp>
      <p:cxnSp>
        <p:nvCxnSpPr>
          <p:cNvPr id="3" name="Straight Connector 2"/>
          <p:cNvCxnSpPr>
            <a:cxnSpLocks noChangeShapeType="1"/>
          </p:cNvCxnSpPr>
          <p:nvPr/>
        </p:nvCxnSpPr>
        <p:spPr bwMode="auto">
          <a:xfrm>
            <a:off x="1143000" y="1762125"/>
            <a:ext cx="6858000" cy="0"/>
          </a:xfrm>
          <a:prstGeom prst="line">
            <a:avLst/>
          </a:prstGeom>
          <a:noFill/>
          <a:ln w="57150">
            <a:solidFill>
              <a:srgbClr val="00266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5" name="Rectangle 4"/>
          <p:cNvSpPr/>
          <p:nvPr/>
        </p:nvSpPr>
        <p:spPr>
          <a:xfrm>
            <a:off x="1514475" y="570357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1645920" y="2817495"/>
            <a:ext cx="1731645" cy="15373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40655" y="3257550"/>
            <a:ext cx="548640" cy="5143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91740" y="3200400"/>
            <a:ext cx="2691765" cy="325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28850" y="2971800"/>
            <a:ext cx="548640" cy="51435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2028825" y="3707369"/>
            <a:ext cx="10287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350" dirty="0"/>
              <a:t>Population                                                           </a:t>
            </a:r>
          </a:p>
        </p:txBody>
      </p:sp>
      <p:sp>
        <p:nvSpPr>
          <p:cNvPr id="12" name="TextBox 50"/>
          <p:cNvSpPr txBox="1">
            <a:spLocks noChangeArrowheads="1"/>
          </p:cNvSpPr>
          <p:nvPr/>
        </p:nvSpPr>
        <p:spPr bwMode="auto">
          <a:xfrm>
            <a:off x="5817870" y="3391376"/>
            <a:ext cx="187452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350" dirty="0"/>
              <a:t>Research sample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4260B2D-CC7D-469F-87B3-E4E6BE72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675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F855-729D-4E99-A3FC-90488101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55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Bayesian and frequentist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7778-41D6-4573-934E-42560BCFB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4032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Frequentist</a:t>
            </a:r>
            <a:r>
              <a:rPr lang="en-US" dirty="0"/>
              <a:t>: Probability is the long-run frequency of random events over repeated sampling.</a:t>
            </a:r>
          </a:p>
          <a:p>
            <a:r>
              <a:rPr lang="en-US" u="sng" dirty="0"/>
              <a:t>Bayesian</a:t>
            </a:r>
            <a:r>
              <a:rPr lang="en-US" dirty="0"/>
              <a:t>: Probability is an index of confidence an investigator has about the occurrence of an event.</a:t>
            </a:r>
          </a:p>
          <a:p>
            <a:r>
              <a:rPr lang="en-US" u="sng" dirty="0"/>
              <a:t>Frequentist</a:t>
            </a:r>
            <a:r>
              <a:rPr lang="en-US" dirty="0"/>
              <a:t>: Data are random; population parameter is fixed. </a:t>
            </a:r>
          </a:p>
          <a:p>
            <a:r>
              <a:rPr lang="en-US" u="sng" dirty="0"/>
              <a:t>Bayesian</a:t>
            </a:r>
            <a:r>
              <a:rPr lang="en-US" dirty="0"/>
              <a:t>: Data are fixed; population parameter (e.g., mean) is random.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23FF-93A5-43DE-BDE7-D06E50AB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6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43000" y="1657350"/>
            <a:ext cx="6858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750" dirty="0">
                <a:latin typeface="Courier New" pitchFamily="49" charset="0"/>
              </a:rPr>
              <a:t>     </a:t>
            </a:r>
            <a:r>
              <a:rPr lang="en-US" altLang="en-US" dirty="0">
                <a:latin typeface="Courier New" pitchFamily="49" charset="0"/>
              </a:rPr>
              <a:t> </a:t>
            </a:r>
            <a:r>
              <a:rPr lang="en-US" altLang="en-US" sz="1200" dirty="0">
                <a:latin typeface="Courier New" pitchFamily="49" charset="0"/>
              </a:rPr>
              <a:t>Sample      Mean SEM  LB UB   5666666666677777777778888888888999999</a:t>
            </a:r>
          </a:p>
          <a:p>
            <a:r>
              <a:rPr lang="en-US" altLang="en-US" sz="1200" dirty="0">
                <a:latin typeface="Courier New" pitchFamily="49" charset="0"/>
              </a:rPr>
              <a:t>                                   9012345678901234567890123456789012345</a:t>
            </a:r>
          </a:p>
          <a:p>
            <a:pPr>
              <a:spcBef>
                <a:spcPct val="50000"/>
              </a:spcBef>
            </a:pPr>
            <a:r>
              <a:rPr lang="en-US" altLang="en-US" sz="1200" dirty="0">
                <a:latin typeface="Courier New" pitchFamily="49" charset="0"/>
              </a:rPr>
              <a:t>72 82 73 90 81    </a:t>
            </a:r>
            <a:r>
              <a:rPr lang="en-US" altLang="en-US" sz="1200" b="1" dirty="0">
                <a:latin typeface="Courier New" pitchFamily="49" charset="0"/>
              </a:rPr>
              <a:t>80</a:t>
            </a:r>
            <a:r>
              <a:rPr lang="en-US" altLang="en-US" sz="1200" dirty="0">
                <a:latin typeface="Courier New" pitchFamily="49" charset="0"/>
              </a:rPr>
              <a:t>   3   70 89              (-----x------------)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89 90 77 80 82    </a:t>
            </a:r>
            <a:r>
              <a:rPr lang="en-US" altLang="en-US" sz="1200" b="1" dirty="0">
                <a:latin typeface="Courier New" pitchFamily="49" charset="0"/>
              </a:rPr>
              <a:t>84</a:t>
            </a:r>
            <a:r>
              <a:rPr lang="en-US" altLang="en-US" sz="1200" dirty="0">
                <a:latin typeface="Courier New" pitchFamily="49" charset="0"/>
              </a:rPr>
              <a:t>   3   77 91                    x(-------------)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95 91 73 65 72    </a:t>
            </a:r>
            <a:r>
              <a:rPr lang="en-US" altLang="en-US" sz="1200" b="1" dirty="0">
                <a:latin typeface="Courier New" pitchFamily="49" charset="0"/>
              </a:rPr>
              <a:t>79</a:t>
            </a:r>
            <a:r>
              <a:rPr lang="en-US" altLang="en-US" sz="1200" dirty="0">
                <a:latin typeface="Courier New" pitchFamily="49" charset="0"/>
              </a:rPr>
              <a:t>   6   63 95       (------------x------------------)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83 75 69 92 79    </a:t>
            </a:r>
            <a:r>
              <a:rPr lang="en-US" altLang="en-US" sz="1200" b="1" dirty="0">
                <a:latin typeface="Courier New" pitchFamily="49" charset="0"/>
              </a:rPr>
              <a:t>80</a:t>
            </a:r>
            <a:r>
              <a:rPr lang="en-US" altLang="en-US" sz="1200" dirty="0">
                <a:latin typeface="Courier New" pitchFamily="49" charset="0"/>
              </a:rPr>
              <a:t>   4   69 90             (------x-------------)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64 71 80 76 94    </a:t>
            </a:r>
            <a:r>
              <a:rPr lang="en-US" altLang="en-US" sz="1200" b="1" dirty="0">
                <a:latin typeface="Courier New" pitchFamily="49" charset="0"/>
              </a:rPr>
              <a:t>77</a:t>
            </a:r>
            <a:r>
              <a:rPr lang="en-US" altLang="en-US" sz="1200" dirty="0">
                <a:latin typeface="Courier New" pitchFamily="49" charset="0"/>
              </a:rPr>
              <a:t>   5   63 91       (------------x--------------)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63 73 61 73 66    </a:t>
            </a:r>
            <a:r>
              <a:rPr lang="en-US" altLang="en-US" sz="1200" b="1" dirty="0">
                <a:latin typeface="Courier New" pitchFamily="49" charset="0"/>
              </a:rPr>
              <a:t>67</a:t>
            </a:r>
            <a:r>
              <a:rPr lang="en-US" altLang="en-US" sz="1200" dirty="0">
                <a:latin typeface="Courier New" pitchFamily="49" charset="0"/>
              </a:rPr>
              <a:t>   2   60 74    (-------------) x</a:t>
            </a:r>
          </a:p>
          <a:p>
            <a:r>
              <a:rPr lang="en-US" altLang="en-US" sz="1200" dirty="0">
                <a:latin typeface="Courier New" pitchFamily="49" charset="0"/>
              </a:rPr>
              <a:t>69 67 85 72 73    </a:t>
            </a:r>
            <a:r>
              <a:rPr lang="en-US" altLang="en-US" sz="1200" b="1" dirty="0">
                <a:latin typeface="Courier New" pitchFamily="49" charset="0"/>
              </a:rPr>
              <a:t>73</a:t>
            </a:r>
            <a:r>
              <a:rPr lang="en-US" altLang="en-US" sz="1200" dirty="0">
                <a:latin typeface="Courier New" pitchFamily="49" charset="0"/>
              </a:rPr>
              <a:t>   3   64 82        (-----------x-----)</a:t>
            </a:r>
          </a:p>
          <a:p>
            <a:r>
              <a:rPr lang="en-US" altLang="en-US" sz="1200" dirty="0">
                <a:latin typeface="Courier New" pitchFamily="49" charset="0"/>
              </a:rPr>
              <a:t>62 91 79 89 62    </a:t>
            </a:r>
            <a:r>
              <a:rPr lang="en-US" altLang="en-US" sz="1200" b="1" dirty="0">
                <a:latin typeface="Courier New" pitchFamily="49" charset="0"/>
              </a:rPr>
              <a:t>77</a:t>
            </a:r>
            <a:r>
              <a:rPr lang="en-US" altLang="en-US" sz="1200" dirty="0">
                <a:latin typeface="Courier New" pitchFamily="49" charset="0"/>
              </a:rPr>
              <a:t>   6   59 94   (----------------x-----------------)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81 76 91 77 63    </a:t>
            </a:r>
            <a:r>
              <a:rPr lang="en-US" altLang="en-US" sz="1200" b="1" dirty="0">
                <a:latin typeface="Courier New" pitchFamily="49" charset="0"/>
              </a:rPr>
              <a:t>78</a:t>
            </a:r>
            <a:r>
              <a:rPr lang="en-US" altLang="en-US" sz="1200" dirty="0">
                <a:latin typeface="Courier New" pitchFamily="49" charset="0"/>
              </a:rPr>
              <a:t>   5   65 90         (----------x-------------)</a:t>
            </a:r>
          </a:p>
          <a:p>
            <a:r>
              <a:rPr lang="en-US" altLang="en-US" sz="1200" dirty="0">
                <a:latin typeface="Courier New" pitchFamily="49" charset="0"/>
              </a:rPr>
              <a:t>69 74 91 73 66    </a:t>
            </a:r>
            <a:r>
              <a:rPr lang="en-US" altLang="en-US" sz="1200" b="1" dirty="0">
                <a:latin typeface="Courier New" pitchFamily="49" charset="0"/>
              </a:rPr>
              <a:t>75</a:t>
            </a:r>
            <a:r>
              <a:rPr lang="en-US" altLang="en-US" sz="1200" dirty="0">
                <a:latin typeface="Courier New" pitchFamily="49" charset="0"/>
              </a:rPr>
              <a:t>   4   63 87       (------------x----------)</a:t>
            </a:r>
          </a:p>
          <a:p>
            <a:endParaRPr lang="en-US" altLang="en-US" sz="1200" dirty="0">
              <a:latin typeface="Courier New" pitchFamily="49" charset="0"/>
            </a:endParaRPr>
          </a:p>
          <a:p>
            <a:endParaRPr lang="en-US" altLang="en-US" sz="1200" dirty="0">
              <a:latin typeface="Courier New" pitchFamily="49" charset="0"/>
            </a:endParaRPr>
          </a:p>
          <a:p>
            <a:endParaRPr lang="en-US" altLang="en-US" sz="1200" dirty="0">
              <a:latin typeface="Courier New" pitchFamily="49" charset="0"/>
            </a:endParaRPr>
          </a:p>
        </p:txBody>
      </p:sp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1811655" y="1011556"/>
            <a:ext cx="52006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350" b="1" dirty="0"/>
              <a:t>95% confidence intervals for </a:t>
            </a:r>
            <a:r>
              <a:rPr lang="en-US" altLang="en-US" sz="1350" b="1" dirty="0" err="1"/>
              <a:t>dBP</a:t>
            </a:r>
            <a:r>
              <a:rPr lang="en-US" altLang="en-US" sz="1350" b="1" dirty="0"/>
              <a:t> from hypothetical samples (n = 5)</a:t>
            </a:r>
          </a:p>
          <a:p>
            <a:pPr algn="ctr"/>
            <a:r>
              <a:rPr lang="en-US" altLang="en-US" sz="1350" b="1" dirty="0"/>
              <a:t>Population mean </a:t>
            </a:r>
            <a:r>
              <a:rPr lang="en-US" altLang="en-US" sz="1350" b="1" dirty="0" err="1"/>
              <a:t>dBP</a:t>
            </a:r>
            <a:r>
              <a:rPr lang="en-US" altLang="en-US" sz="1350" b="1" dirty="0"/>
              <a:t> = 76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5402" y="4343401"/>
            <a:ext cx="7152291" cy="1169551"/>
          </a:xfrm>
          <a:prstGeom prst="rect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/>
              <a:t>The sample means constitute a </a:t>
            </a:r>
            <a:r>
              <a:rPr lang="en-US" sz="1400" b="1" dirty="0">
                <a:solidFill>
                  <a:srgbClr val="FF0000"/>
                </a:solidFill>
              </a:rPr>
              <a:t>sampling distribution (distribution of statistics)</a:t>
            </a:r>
            <a:r>
              <a:rPr lang="en-US" sz="1400" dirty="0"/>
              <a:t>.</a:t>
            </a:r>
          </a:p>
          <a:p>
            <a:pPr>
              <a:defRPr/>
            </a:pPr>
            <a:r>
              <a:rPr lang="en-US" sz="1400" dirty="0"/>
              <a:t>The standard error of the mean (SEM) quantifies </a:t>
            </a:r>
            <a:r>
              <a:rPr lang="en-US" sz="1400" b="1" dirty="0">
                <a:solidFill>
                  <a:srgbClr val="FF0000"/>
                </a:solidFill>
              </a:rPr>
              <a:t>variability of the sampling distribution</a:t>
            </a:r>
            <a:r>
              <a:rPr lang="en-US" sz="1400" dirty="0"/>
              <a:t>.</a:t>
            </a:r>
          </a:p>
          <a:p>
            <a:pPr>
              <a:defRPr/>
            </a:pPr>
            <a:r>
              <a:rPr lang="en-US" sz="1400" dirty="0"/>
              <a:t>95% CI is equal to the mean ± 2 x SEM (2 is standard deviation units of the normal distribution).</a:t>
            </a:r>
          </a:p>
          <a:p>
            <a:pPr>
              <a:defRPr/>
            </a:pPr>
            <a:r>
              <a:rPr lang="en-US" sz="1400" dirty="0"/>
              <a:t>The mean of the sampling distribution will approximate the population mean.</a:t>
            </a:r>
          </a:p>
          <a:p>
            <a:pPr>
              <a:defRPr/>
            </a:pPr>
            <a:r>
              <a:rPr lang="en-US" sz="1400" dirty="0"/>
              <a:t>The larger the sample size, the smaller the standard error.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0190" y="569214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D9F02-7F50-4E64-90D7-D2061A38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to reject the null hypothesis (or fail to reject) based on a probability of making a wrong decision – assuming the null hypothesis is true. </a:t>
            </a:r>
          </a:p>
          <a:p>
            <a:r>
              <a:rPr lang="en-US" u="sng" dirty="0"/>
              <a:t>Type I error (alpha)</a:t>
            </a:r>
            <a:r>
              <a:rPr lang="en-US" dirty="0"/>
              <a:t>: probability of rejecting the null hypothesis when it is true.</a:t>
            </a:r>
          </a:p>
          <a:p>
            <a:r>
              <a:rPr lang="en-US" u="sng" dirty="0"/>
              <a:t>Type II error (beta)</a:t>
            </a:r>
            <a:r>
              <a:rPr lang="en-US" dirty="0"/>
              <a:t>: probability of failing to reject the null hypothesis when it is false.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0190" y="569214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21B62-3DBF-4817-A280-C15C6C95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Binary logistic regression: generaliz</a:t>
            </a:r>
            <a:r>
              <a:rPr lang="en-US" u="sng" dirty="0"/>
              <a:t>ed</a:t>
            </a:r>
            <a:r>
              <a:rPr lang="en-US" dirty="0"/>
              <a:t> linear model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8042275" cy="4114800"/>
          </a:xfrm>
        </p:spPr>
        <p:txBody>
          <a:bodyPr rtlCol="0">
            <a:normAutofit/>
          </a:bodyPr>
          <a:lstStyle/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Outcome is dichotomous (dead/alive; yes/no)</a:t>
            </a:r>
          </a:p>
          <a:p>
            <a:pPr marL="182880" indent="-18288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Odds of outcome: p/(1-p)</a:t>
            </a:r>
          </a:p>
          <a:p>
            <a:pPr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n(p/(1-p)) = </a:t>
            </a:r>
            <a:r>
              <a:rPr lang="en-US" altLang="en-US" b="1" dirty="0">
                <a:sym typeface="Symbol" pitchFamily="18" charset="2"/>
              </a:rPr>
              <a:t></a:t>
            </a:r>
            <a:r>
              <a:rPr lang="en-GB" alt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en-US" b="1" dirty="0">
                <a:sym typeface="Symbol" pitchFamily="18" charset="2"/>
              </a:rPr>
              <a:t></a:t>
            </a:r>
            <a:r>
              <a:rPr lang="en-GB" alt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alt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  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(logit)</a:t>
            </a:r>
            <a:endParaRPr lang="en-US" dirty="0"/>
          </a:p>
          <a:p>
            <a:pPr>
              <a:defRPr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Change in log odds of event with one-unit change in X (linearly increasing or decreasing).</a:t>
            </a:r>
            <a:endParaRPr lang="en-US" dirty="0"/>
          </a:p>
          <a:p>
            <a:pPr marL="182880" indent="-18288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/>
              <a:t>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45C83-165E-4D08-A2C8-7C135382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8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0434"/>
            <a:ext cx="8078009" cy="3394472"/>
          </a:xfrm>
        </p:spPr>
        <p:txBody>
          <a:bodyPr>
            <a:normAutofit/>
          </a:bodyPr>
          <a:lstStyle/>
          <a:p>
            <a:r>
              <a:rPr lang="en-US" sz="2000" b="1" dirty="0">
                <a:sym typeface="Symbol"/>
              </a:rPr>
              <a:t>What p values are</a:t>
            </a:r>
            <a:r>
              <a:rPr lang="en-US" sz="2000" dirty="0">
                <a:sym typeface="Symbol"/>
              </a:rPr>
              <a:t>:                                                                                                                                    It is a </a:t>
            </a:r>
            <a:r>
              <a:rPr lang="en-US" sz="2000" u="sng" dirty="0">
                <a:sym typeface="Symbol"/>
              </a:rPr>
              <a:t>preset</a:t>
            </a:r>
            <a:r>
              <a:rPr lang="en-US" sz="2000" dirty="0">
                <a:sym typeface="Symbol"/>
              </a:rPr>
              <a:t> level for rejecting the null hypothesis.                                                                                   On the same scale as a probability (0,1).</a:t>
            </a:r>
            <a:endParaRPr lang="en-US" sz="2000" dirty="0"/>
          </a:p>
          <a:p>
            <a:r>
              <a:rPr lang="en-US" sz="2000" b="1" dirty="0"/>
              <a:t>What p values are not:</a:t>
            </a:r>
            <a:r>
              <a:rPr lang="en-US" sz="2000" dirty="0"/>
              <a:t>                                                                                                       probability that the null hypothesis is false.                                                       probability that the alternative hypothesis is true.                                                                           an index of importance or meaningfulness.</a:t>
            </a:r>
          </a:p>
          <a:p>
            <a:r>
              <a:rPr lang="en-US" altLang="en-US" sz="2000" dirty="0"/>
              <a:t>If p &lt; 0.05 (or 0.01), reject the null hypothesis.</a:t>
            </a:r>
          </a:p>
          <a:p>
            <a:r>
              <a:rPr lang="en-US" altLang="en-US" sz="2000" dirty="0"/>
              <a:t>If p &gt; 0.05, fail to reject the null hypothesis                               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520190" y="569214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C06B-B9FD-4B6A-B32C-50E3C7DF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5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E056-0DB4-48F2-863B-F5570B22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514"/>
            <a:ext cx="8229600" cy="56449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Bayesian analysis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C6601-2380-49F8-9344-BCF3A3CE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39493"/>
            <a:ext cx="8229600" cy="2963863"/>
          </a:xfrm>
        </p:spPr>
        <p:txBody>
          <a:bodyPr/>
          <a:lstStyle/>
          <a:p>
            <a:r>
              <a:rPr lang="en-US" u="sng" dirty="0"/>
              <a:t>Prior</a:t>
            </a:r>
            <a:r>
              <a:rPr lang="en-US" dirty="0"/>
              <a:t> belief (event, condition, diagnosis).</a:t>
            </a:r>
          </a:p>
          <a:p>
            <a:r>
              <a:rPr lang="en-US" dirty="0"/>
              <a:t>Get </a:t>
            </a:r>
            <a:r>
              <a:rPr lang="en-US" u="sng" dirty="0"/>
              <a:t>new</a:t>
            </a:r>
            <a:r>
              <a:rPr lang="en-US" dirty="0"/>
              <a:t> information (data).</a:t>
            </a:r>
          </a:p>
          <a:p>
            <a:r>
              <a:rPr lang="en-US" dirty="0"/>
              <a:t>Revise prior belief with </a:t>
            </a:r>
            <a:r>
              <a:rPr lang="en-US" u="sng" dirty="0"/>
              <a:t>posterior</a:t>
            </a:r>
            <a:r>
              <a:rPr lang="en-US" dirty="0"/>
              <a:t> (new) belief.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245E9-3090-4435-9E30-AA80793C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7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29364C-FFAB-48AF-8011-2B6F871569AA}"/>
              </a:ext>
            </a:extLst>
          </p:cNvPr>
          <p:cNvSpPr txBox="1"/>
          <p:nvPr/>
        </p:nvSpPr>
        <p:spPr>
          <a:xfrm>
            <a:off x="416860" y="1132916"/>
            <a:ext cx="807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prospective, randomized, double-blind, adaptive comparative-effectiveness trial involving patients with benzodiazepine-refractory status epilepticus, we found </a:t>
            </a:r>
            <a:r>
              <a:rPr lang="en-US" u="sng" dirty="0"/>
              <a:t>no significant difference</a:t>
            </a:r>
            <a:r>
              <a:rPr lang="en-US" dirty="0"/>
              <a:t> in the percentage of patients with seizure cessation among the levetiracetam group, </a:t>
            </a:r>
            <a:r>
              <a:rPr lang="en-US" dirty="0" err="1"/>
              <a:t>fosphenytoin</a:t>
            </a:r>
            <a:r>
              <a:rPr lang="en-US" dirty="0"/>
              <a:t> group, and valproate group.  </a:t>
            </a:r>
          </a:p>
        </p:txBody>
      </p:sp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3537491-7ADB-44F5-BA50-532B9D53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95" y="2333244"/>
            <a:ext cx="4338432" cy="3253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F8789-74F8-497E-8580-D6AB8986195F}"/>
              </a:ext>
            </a:extLst>
          </p:cNvPr>
          <p:cNvSpPr txBox="1"/>
          <p:nvPr/>
        </p:nvSpPr>
        <p:spPr>
          <a:xfrm>
            <a:off x="362276" y="2758598"/>
            <a:ext cx="4364365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Treatment success and 95% Credible Interval</a:t>
            </a:r>
          </a:p>
          <a:p>
            <a:r>
              <a:rPr lang="en-US" dirty="0"/>
              <a:t>Levetiracetam:  47% (39% - 55%)</a:t>
            </a:r>
          </a:p>
          <a:p>
            <a:r>
              <a:rPr lang="en-US" dirty="0" err="1"/>
              <a:t>Fosphenytoin</a:t>
            </a:r>
            <a:r>
              <a:rPr lang="en-US" dirty="0"/>
              <a:t>:   45% (36% - 54%)</a:t>
            </a:r>
          </a:p>
          <a:p>
            <a:r>
              <a:rPr lang="en-US" dirty="0"/>
              <a:t>Valproate:          46% (38% - 55%)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16FC3-37F3-4B24-A2CC-58B514D5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B620575D-9C2B-414F-869F-663944A0F00A}"/>
              </a:ext>
            </a:extLst>
          </p:cNvPr>
          <p:cNvSpPr>
            <a:spLocks/>
          </p:cNvSpPr>
          <p:nvPr/>
        </p:nvSpPr>
        <p:spPr bwMode="auto">
          <a:xfrm>
            <a:off x="5516972" y="1712212"/>
            <a:ext cx="2390078" cy="2155475"/>
          </a:xfrm>
          <a:custGeom>
            <a:avLst/>
            <a:gdLst/>
            <a:ahLst/>
            <a:cxnLst>
              <a:cxn ang="0">
                <a:pos x="70" y="2954"/>
              </a:cxn>
              <a:cxn ang="0">
                <a:pos x="146" y="2952"/>
              </a:cxn>
              <a:cxn ang="0">
                <a:pos x="223" y="2951"/>
              </a:cxn>
              <a:cxn ang="0">
                <a:pos x="299" y="2949"/>
              </a:cxn>
              <a:cxn ang="0">
                <a:pos x="375" y="2945"/>
              </a:cxn>
              <a:cxn ang="0">
                <a:pos x="451" y="2940"/>
              </a:cxn>
              <a:cxn ang="0">
                <a:pos x="527" y="2931"/>
              </a:cxn>
              <a:cxn ang="0">
                <a:pos x="604" y="2919"/>
              </a:cxn>
              <a:cxn ang="0">
                <a:pos x="680" y="2903"/>
              </a:cxn>
              <a:cxn ang="0">
                <a:pos x="756" y="2880"/>
              </a:cxn>
              <a:cxn ang="0">
                <a:pos x="832" y="2850"/>
              </a:cxn>
              <a:cxn ang="0">
                <a:pos x="908" y="2808"/>
              </a:cxn>
              <a:cxn ang="0">
                <a:pos x="985" y="2755"/>
              </a:cxn>
              <a:cxn ang="0">
                <a:pos x="1061" y="2686"/>
              </a:cxn>
              <a:cxn ang="0">
                <a:pos x="1137" y="2602"/>
              </a:cxn>
              <a:cxn ang="0">
                <a:pos x="1213" y="2497"/>
              </a:cxn>
              <a:cxn ang="0">
                <a:pos x="1289" y="2370"/>
              </a:cxn>
              <a:cxn ang="0">
                <a:pos x="1366" y="2222"/>
              </a:cxn>
              <a:cxn ang="0">
                <a:pos x="1442" y="2052"/>
              </a:cxn>
              <a:cxn ang="0">
                <a:pos x="1518" y="1861"/>
              </a:cxn>
              <a:cxn ang="0">
                <a:pos x="1594" y="1652"/>
              </a:cxn>
              <a:cxn ang="0">
                <a:pos x="1670" y="1429"/>
              </a:cxn>
              <a:cxn ang="0">
                <a:pos x="1747" y="1199"/>
              </a:cxn>
              <a:cxn ang="0">
                <a:pos x="1823" y="966"/>
              </a:cxn>
              <a:cxn ang="0">
                <a:pos x="1899" y="741"/>
              </a:cxn>
              <a:cxn ang="0">
                <a:pos x="1975" y="532"/>
              </a:cxn>
              <a:cxn ang="0">
                <a:pos x="2051" y="347"/>
              </a:cxn>
              <a:cxn ang="0">
                <a:pos x="2128" y="195"/>
              </a:cxn>
              <a:cxn ang="0">
                <a:pos x="2204" y="84"/>
              </a:cxn>
              <a:cxn ang="0">
                <a:pos x="2280" y="18"/>
              </a:cxn>
              <a:cxn ang="0">
                <a:pos x="2356" y="0"/>
              </a:cxn>
              <a:cxn ang="0">
                <a:pos x="2432" y="33"/>
              </a:cxn>
              <a:cxn ang="0">
                <a:pos x="2510" y="113"/>
              </a:cxn>
              <a:cxn ang="0">
                <a:pos x="2586" y="238"/>
              </a:cxn>
              <a:cxn ang="0">
                <a:pos x="2662" y="400"/>
              </a:cxn>
              <a:cxn ang="0">
                <a:pos x="2738" y="594"/>
              </a:cxn>
              <a:cxn ang="0">
                <a:pos x="2814" y="809"/>
              </a:cxn>
              <a:cxn ang="0">
                <a:pos x="2890" y="1037"/>
              </a:cxn>
              <a:cxn ang="0">
                <a:pos x="2967" y="1270"/>
              </a:cxn>
              <a:cxn ang="0">
                <a:pos x="3043" y="1499"/>
              </a:cxn>
              <a:cxn ang="0">
                <a:pos x="3119" y="1718"/>
              </a:cxn>
              <a:cxn ang="0">
                <a:pos x="3195" y="1922"/>
              </a:cxn>
              <a:cxn ang="0">
                <a:pos x="3271" y="2107"/>
              </a:cxn>
              <a:cxn ang="0">
                <a:pos x="3348" y="2270"/>
              </a:cxn>
              <a:cxn ang="0">
                <a:pos x="3424" y="2412"/>
              </a:cxn>
              <a:cxn ang="0">
                <a:pos x="3500" y="2531"/>
              </a:cxn>
              <a:cxn ang="0">
                <a:pos x="3576" y="2630"/>
              </a:cxn>
              <a:cxn ang="0">
                <a:pos x="3652" y="2709"/>
              </a:cxn>
              <a:cxn ang="0">
                <a:pos x="3729" y="2773"/>
              </a:cxn>
              <a:cxn ang="0">
                <a:pos x="3805" y="2822"/>
              </a:cxn>
              <a:cxn ang="0">
                <a:pos x="3881" y="2860"/>
              </a:cxn>
              <a:cxn ang="0">
                <a:pos x="3957" y="2888"/>
              </a:cxn>
              <a:cxn ang="0">
                <a:pos x="4033" y="2908"/>
              </a:cxn>
              <a:cxn ang="0">
                <a:pos x="4110" y="2923"/>
              </a:cxn>
              <a:cxn ang="0">
                <a:pos x="4186" y="2933"/>
              </a:cxn>
              <a:cxn ang="0">
                <a:pos x="4262" y="2941"/>
              </a:cxn>
              <a:cxn ang="0">
                <a:pos x="4338" y="2946"/>
              </a:cxn>
              <a:cxn ang="0">
                <a:pos x="4414" y="2950"/>
              </a:cxn>
              <a:cxn ang="0">
                <a:pos x="4491" y="2951"/>
              </a:cxn>
              <a:cxn ang="0">
                <a:pos x="4567" y="2952"/>
              </a:cxn>
              <a:cxn ang="0">
                <a:pos x="4643" y="2954"/>
              </a:cxn>
            </a:cxnLst>
            <a:rect l="0" t="0" r="r" b="b"/>
            <a:pathLst>
              <a:path w="4690" h="2954">
                <a:moveTo>
                  <a:pt x="0" y="2954"/>
                </a:moveTo>
                <a:lnTo>
                  <a:pt x="5" y="2954"/>
                </a:lnTo>
                <a:lnTo>
                  <a:pt x="11" y="2954"/>
                </a:lnTo>
                <a:lnTo>
                  <a:pt x="18" y="2954"/>
                </a:lnTo>
                <a:lnTo>
                  <a:pt x="23" y="2954"/>
                </a:lnTo>
                <a:lnTo>
                  <a:pt x="29" y="2954"/>
                </a:lnTo>
                <a:lnTo>
                  <a:pt x="35" y="2954"/>
                </a:lnTo>
                <a:lnTo>
                  <a:pt x="40" y="2954"/>
                </a:lnTo>
                <a:lnTo>
                  <a:pt x="47" y="2954"/>
                </a:lnTo>
                <a:lnTo>
                  <a:pt x="52" y="2954"/>
                </a:lnTo>
                <a:lnTo>
                  <a:pt x="58" y="2954"/>
                </a:lnTo>
                <a:lnTo>
                  <a:pt x="64" y="2954"/>
                </a:lnTo>
                <a:lnTo>
                  <a:pt x="70" y="2954"/>
                </a:lnTo>
                <a:lnTo>
                  <a:pt x="76" y="2954"/>
                </a:lnTo>
                <a:lnTo>
                  <a:pt x="82" y="2954"/>
                </a:lnTo>
                <a:lnTo>
                  <a:pt x="87" y="2954"/>
                </a:lnTo>
                <a:lnTo>
                  <a:pt x="94" y="2954"/>
                </a:lnTo>
                <a:lnTo>
                  <a:pt x="99" y="2954"/>
                </a:lnTo>
                <a:lnTo>
                  <a:pt x="105" y="2954"/>
                </a:lnTo>
                <a:lnTo>
                  <a:pt x="111" y="2954"/>
                </a:lnTo>
                <a:lnTo>
                  <a:pt x="116" y="2954"/>
                </a:lnTo>
                <a:lnTo>
                  <a:pt x="123" y="2952"/>
                </a:lnTo>
                <a:lnTo>
                  <a:pt x="129" y="2952"/>
                </a:lnTo>
                <a:lnTo>
                  <a:pt x="134" y="2952"/>
                </a:lnTo>
                <a:lnTo>
                  <a:pt x="140" y="2952"/>
                </a:lnTo>
                <a:lnTo>
                  <a:pt x="146" y="2952"/>
                </a:lnTo>
                <a:lnTo>
                  <a:pt x="152" y="2952"/>
                </a:lnTo>
                <a:lnTo>
                  <a:pt x="158" y="2952"/>
                </a:lnTo>
                <a:lnTo>
                  <a:pt x="163" y="2952"/>
                </a:lnTo>
                <a:lnTo>
                  <a:pt x="170" y="2952"/>
                </a:lnTo>
                <a:lnTo>
                  <a:pt x="176" y="2952"/>
                </a:lnTo>
                <a:lnTo>
                  <a:pt x="181" y="2952"/>
                </a:lnTo>
                <a:lnTo>
                  <a:pt x="187" y="2952"/>
                </a:lnTo>
                <a:lnTo>
                  <a:pt x="194" y="2951"/>
                </a:lnTo>
                <a:lnTo>
                  <a:pt x="199" y="2951"/>
                </a:lnTo>
                <a:lnTo>
                  <a:pt x="205" y="2951"/>
                </a:lnTo>
                <a:lnTo>
                  <a:pt x="210" y="2951"/>
                </a:lnTo>
                <a:lnTo>
                  <a:pt x="216" y="2951"/>
                </a:lnTo>
                <a:lnTo>
                  <a:pt x="223" y="2951"/>
                </a:lnTo>
                <a:lnTo>
                  <a:pt x="228" y="2951"/>
                </a:lnTo>
                <a:lnTo>
                  <a:pt x="234" y="2951"/>
                </a:lnTo>
                <a:lnTo>
                  <a:pt x="240" y="2951"/>
                </a:lnTo>
                <a:lnTo>
                  <a:pt x="246" y="2950"/>
                </a:lnTo>
                <a:lnTo>
                  <a:pt x="252" y="2950"/>
                </a:lnTo>
                <a:lnTo>
                  <a:pt x="257" y="2950"/>
                </a:lnTo>
                <a:lnTo>
                  <a:pt x="263" y="2950"/>
                </a:lnTo>
                <a:lnTo>
                  <a:pt x="270" y="2950"/>
                </a:lnTo>
                <a:lnTo>
                  <a:pt x="275" y="2950"/>
                </a:lnTo>
                <a:lnTo>
                  <a:pt x="281" y="2950"/>
                </a:lnTo>
                <a:lnTo>
                  <a:pt x="287" y="2949"/>
                </a:lnTo>
                <a:lnTo>
                  <a:pt x="292" y="2949"/>
                </a:lnTo>
                <a:lnTo>
                  <a:pt x="299" y="2949"/>
                </a:lnTo>
                <a:lnTo>
                  <a:pt x="305" y="2949"/>
                </a:lnTo>
                <a:lnTo>
                  <a:pt x="310" y="2949"/>
                </a:lnTo>
                <a:lnTo>
                  <a:pt x="316" y="2947"/>
                </a:lnTo>
                <a:lnTo>
                  <a:pt x="322" y="2947"/>
                </a:lnTo>
                <a:lnTo>
                  <a:pt x="328" y="2947"/>
                </a:lnTo>
                <a:lnTo>
                  <a:pt x="334" y="2947"/>
                </a:lnTo>
                <a:lnTo>
                  <a:pt x="339" y="2947"/>
                </a:lnTo>
                <a:lnTo>
                  <a:pt x="346" y="2946"/>
                </a:lnTo>
                <a:lnTo>
                  <a:pt x="352" y="2946"/>
                </a:lnTo>
                <a:lnTo>
                  <a:pt x="357" y="2946"/>
                </a:lnTo>
                <a:lnTo>
                  <a:pt x="363" y="2946"/>
                </a:lnTo>
                <a:lnTo>
                  <a:pt x="368" y="2945"/>
                </a:lnTo>
                <a:lnTo>
                  <a:pt x="375" y="2945"/>
                </a:lnTo>
                <a:lnTo>
                  <a:pt x="381" y="2945"/>
                </a:lnTo>
                <a:lnTo>
                  <a:pt x="386" y="2943"/>
                </a:lnTo>
                <a:lnTo>
                  <a:pt x="392" y="2943"/>
                </a:lnTo>
                <a:lnTo>
                  <a:pt x="399" y="2943"/>
                </a:lnTo>
                <a:lnTo>
                  <a:pt x="404" y="2943"/>
                </a:lnTo>
                <a:lnTo>
                  <a:pt x="410" y="2942"/>
                </a:lnTo>
                <a:lnTo>
                  <a:pt x="415" y="2942"/>
                </a:lnTo>
                <a:lnTo>
                  <a:pt x="422" y="2941"/>
                </a:lnTo>
                <a:lnTo>
                  <a:pt x="428" y="2941"/>
                </a:lnTo>
                <a:lnTo>
                  <a:pt x="433" y="2941"/>
                </a:lnTo>
                <a:lnTo>
                  <a:pt x="439" y="2940"/>
                </a:lnTo>
                <a:lnTo>
                  <a:pt x="446" y="2940"/>
                </a:lnTo>
                <a:lnTo>
                  <a:pt x="451" y="2940"/>
                </a:lnTo>
                <a:lnTo>
                  <a:pt x="457" y="2938"/>
                </a:lnTo>
                <a:lnTo>
                  <a:pt x="463" y="2938"/>
                </a:lnTo>
                <a:lnTo>
                  <a:pt x="468" y="2937"/>
                </a:lnTo>
                <a:lnTo>
                  <a:pt x="475" y="2937"/>
                </a:lnTo>
                <a:lnTo>
                  <a:pt x="480" y="2936"/>
                </a:lnTo>
                <a:lnTo>
                  <a:pt x="486" y="2936"/>
                </a:lnTo>
                <a:lnTo>
                  <a:pt x="492" y="2935"/>
                </a:lnTo>
                <a:lnTo>
                  <a:pt x="498" y="2935"/>
                </a:lnTo>
                <a:lnTo>
                  <a:pt x="504" y="2933"/>
                </a:lnTo>
                <a:lnTo>
                  <a:pt x="510" y="2933"/>
                </a:lnTo>
                <a:lnTo>
                  <a:pt x="515" y="2932"/>
                </a:lnTo>
                <a:lnTo>
                  <a:pt x="522" y="2932"/>
                </a:lnTo>
                <a:lnTo>
                  <a:pt x="527" y="2931"/>
                </a:lnTo>
                <a:lnTo>
                  <a:pt x="533" y="2931"/>
                </a:lnTo>
                <a:lnTo>
                  <a:pt x="539" y="2930"/>
                </a:lnTo>
                <a:lnTo>
                  <a:pt x="544" y="2928"/>
                </a:lnTo>
                <a:lnTo>
                  <a:pt x="551" y="2928"/>
                </a:lnTo>
                <a:lnTo>
                  <a:pt x="557" y="2927"/>
                </a:lnTo>
                <a:lnTo>
                  <a:pt x="562" y="2926"/>
                </a:lnTo>
                <a:lnTo>
                  <a:pt x="568" y="2926"/>
                </a:lnTo>
                <a:lnTo>
                  <a:pt x="574" y="2924"/>
                </a:lnTo>
                <a:lnTo>
                  <a:pt x="580" y="2923"/>
                </a:lnTo>
                <a:lnTo>
                  <a:pt x="586" y="2922"/>
                </a:lnTo>
                <a:lnTo>
                  <a:pt x="591" y="2922"/>
                </a:lnTo>
                <a:lnTo>
                  <a:pt x="598" y="2921"/>
                </a:lnTo>
                <a:lnTo>
                  <a:pt x="604" y="2919"/>
                </a:lnTo>
                <a:lnTo>
                  <a:pt x="609" y="2918"/>
                </a:lnTo>
                <a:lnTo>
                  <a:pt x="615" y="2917"/>
                </a:lnTo>
                <a:lnTo>
                  <a:pt x="622" y="2916"/>
                </a:lnTo>
                <a:lnTo>
                  <a:pt x="627" y="2914"/>
                </a:lnTo>
                <a:lnTo>
                  <a:pt x="633" y="2913"/>
                </a:lnTo>
                <a:lnTo>
                  <a:pt x="638" y="2912"/>
                </a:lnTo>
                <a:lnTo>
                  <a:pt x="644" y="2911"/>
                </a:lnTo>
                <a:lnTo>
                  <a:pt x="651" y="2909"/>
                </a:lnTo>
                <a:lnTo>
                  <a:pt x="656" y="2908"/>
                </a:lnTo>
                <a:lnTo>
                  <a:pt x="662" y="2907"/>
                </a:lnTo>
                <a:lnTo>
                  <a:pt x="668" y="2905"/>
                </a:lnTo>
                <a:lnTo>
                  <a:pt x="674" y="2904"/>
                </a:lnTo>
                <a:lnTo>
                  <a:pt x="680" y="2903"/>
                </a:lnTo>
                <a:lnTo>
                  <a:pt x="685" y="2902"/>
                </a:lnTo>
                <a:lnTo>
                  <a:pt x="691" y="2899"/>
                </a:lnTo>
                <a:lnTo>
                  <a:pt x="698" y="2898"/>
                </a:lnTo>
                <a:lnTo>
                  <a:pt x="703" y="2897"/>
                </a:lnTo>
                <a:lnTo>
                  <a:pt x="709" y="2895"/>
                </a:lnTo>
                <a:lnTo>
                  <a:pt x="715" y="2893"/>
                </a:lnTo>
                <a:lnTo>
                  <a:pt x="720" y="2892"/>
                </a:lnTo>
                <a:lnTo>
                  <a:pt x="727" y="2889"/>
                </a:lnTo>
                <a:lnTo>
                  <a:pt x="733" y="2888"/>
                </a:lnTo>
                <a:lnTo>
                  <a:pt x="738" y="2886"/>
                </a:lnTo>
                <a:lnTo>
                  <a:pt x="744" y="2884"/>
                </a:lnTo>
                <a:lnTo>
                  <a:pt x="750" y="2881"/>
                </a:lnTo>
                <a:lnTo>
                  <a:pt x="756" y="2880"/>
                </a:lnTo>
                <a:lnTo>
                  <a:pt x="762" y="2878"/>
                </a:lnTo>
                <a:lnTo>
                  <a:pt x="767" y="2876"/>
                </a:lnTo>
                <a:lnTo>
                  <a:pt x="774" y="2874"/>
                </a:lnTo>
                <a:lnTo>
                  <a:pt x="780" y="2871"/>
                </a:lnTo>
                <a:lnTo>
                  <a:pt x="785" y="2869"/>
                </a:lnTo>
                <a:lnTo>
                  <a:pt x="791" y="2868"/>
                </a:lnTo>
                <a:lnTo>
                  <a:pt x="796" y="2865"/>
                </a:lnTo>
                <a:lnTo>
                  <a:pt x="803" y="2862"/>
                </a:lnTo>
                <a:lnTo>
                  <a:pt x="809" y="2860"/>
                </a:lnTo>
                <a:lnTo>
                  <a:pt x="814" y="2857"/>
                </a:lnTo>
                <a:lnTo>
                  <a:pt x="820" y="2855"/>
                </a:lnTo>
                <a:lnTo>
                  <a:pt x="827" y="2852"/>
                </a:lnTo>
                <a:lnTo>
                  <a:pt x="832" y="2850"/>
                </a:lnTo>
                <a:lnTo>
                  <a:pt x="838" y="2846"/>
                </a:lnTo>
                <a:lnTo>
                  <a:pt x="843" y="2843"/>
                </a:lnTo>
                <a:lnTo>
                  <a:pt x="850" y="2841"/>
                </a:lnTo>
                <a:lnTo>
                  <a:pt x="856" y="2838"/>
                </a:lnTo>
                <a:lnTo>
                  <a:pt x="861" y="2835"/>
                </a:lnTo>
                <a:lnTo>
                  <a:pt x="867" y="2832"/>
                </a:lnTo>
                <a:lnTo>
                  <a:pt x="874" y="2828"/>
                </a:lnTo>
                <a:lnTo>
                  <a:pt x="879" y="2826"/>
                </a:lnTo>
                <a:lnTo>
                  <a:pt x="885" y="2822"/>
                </a:lnTo>
                <a:lnTo>
                  <a:pt x="891" y="2818"/>
                </a:lnTo>
                <a:lnTo>
                  <a:pt x="896" y="2816"/>
                </a:lnTo>
                <a:lnTo>
                  <a:pt x="903" y="2812"/>
                </a:lnTo>
                <a:lnTo>
                  <a:pt x="908" y="2808"/>
                </a:lnTo>
                <a:lnTo>
                  <a:pt x="914" y="2804"/>
                </a:lnTo>
                <a:lnTo>
                  <a:pt x="920" y="2800"/>
                </a:lnTo>
                <a:lnTo>
                  <a:pt x="926" y="2797"/>
                </a:lnTo>
                <a:lnTo>
                  <a:pt x="932" y="2793"/>
                </a:lnTo>
                <a:lnTo>
                  <a:pt x="938" y="2789"/>
                </a:lnTo>
                <a:lnTo>
                  <a:pt x="943" y="2785"/>
                </a:lnTo>
                <a:lnTo>
                  <a:pt x="950" y="2781"/>
                </a:lnTo>
                <a:lnTo>
                  <a:pt x="955" y="2776"/>
                </a:lnTo>
                <a:lnTo>
                  <a:pt x="961" y="2773"/>
                </a:lnTo>
                <a:lnTo>
                  <a:pt x="967" y="2769"/>
                </a:lnTo>
                <a:lnTo>
                  <a:pt x="972" y="2764"/>
                </a:lnTo>
                <a:lnTo>
                  <a:pt x="979" y="2760"/>
                </a:lnTo>
                <a:lnTo>
                  <a:pt x="985" y="2755"/>
                </a:lnTo>
                <a:lnTo>
                  <a:pt x="990" y="2750"/>
                </a:lnTo>
                <a:lnTo>
                  <a:pt x="996" y="2745"/>
                </a:lnTo>
                <a:lnTo>
                  <a:pt x="1003" y="2741"/>
                </a:lnTo>
                <a:lnTo>
                  <a:pt x="1008" y="2736"/>
                </a:lnTo>
                <a:lnTo>
                  <a:pt x="1014" y="2731"/>
                </a:lnTo>
                <a:lnTo>
                  <a:pt x="1019" y="2726"/>
                </a:lnTo>
                <a:lnTo>
                  <a:pt x="1026" y="2721"/>
                </a:lnTo>
                <a:lnTo>
                  <a:pt x="1032" y="2714"/>
                </a:lnTo>
                <a:lnTo>
                  <a:pt x="1037" y="2709"/>
                </a:lnTo>
                <a:lnTo>
                  <a:pt x="1043" y="2704"/>
                </a:lnTo>
                <a:lnTo>
                  <a:pt x="1050" y="2698"/>
                </a:lnTo>
                <a:lnTo>
                  <a:pt x="1055" y="2693"/>
                </a:lnTo>
                <a:lnTo>
                  <a:pt x="1061" y="2686"/>
                </a:lnTo>
                <a:lnTo>
                  <a:pt x="1066" y="2680"/>
                </a:lnTo>
                <a:lnTo>
                  <a:pt x="1072" y="2675"/>
                </a:lnTo>
                <a:lnTo>
                  <a:pt x="1079" y="2669"/>
                </a:lnTo>
                <a:lnTo>
                  <a:pt x="1084" y="2662"/>
                </a:lnTo>
                <a:lnTo>
                  <a:pt x="1090" y="2656"/>
                </a:lnTo>
                <a:lnTo>
                  <a:pt x="1096" y="2650"/>
                </a:lnTo>
                <a:lnTo>
                  <a:pt x="1102" y="2642"/>
                </a:lnTo>
                <a:lnTo>
                  <a:pt x="1108" y="2636"/>
                </a:lnTo>
                <a:lnTo>
                  <a:pt x="1113" y="2630"/>
                </a:lnTo>
                <a:lnTo>
                  <a:pt x="1119" y="2622"/>
                </a:lnTo>
                <a:lnTo>
                  <a:pt x="1126" y="2616"/>
                </a:lnTo>
                <a:lnTo>
                  <a:pt x="1131" y="2608"/>
                </a:lnTo>
                <a:lnTo>
                  <a:pt x="1137" y="2602"/>
                </a:lnTo>
                <a:lnTo>
                  <a:pt x="1143" y="2594"/>
                </a:lnTo>
                <a:lnTo>
                  <a:pt x="1148" y="2586"/>
                </a:lnTo>
                <a:lnTo>
                  <a:pt x="1155" y="2579"/>
                </a:lnTo>
                <a:lnTo>
                  <a:pt x="1161" y="2571"/>
                </a:lnTo>
                <a:lnTo>
                  <a:pt x="1166" y="2564"/>
                </a:lnTo>
                <a:lnTo>
                  <a:pt x="1172" y="2555"/>
                </a:lnTo>
                <a:lnTo>
                  <a:pt x="1178" y="2547"/>
                </a:lnTo>
                <a:lnTo>
                  <a:pt x="1184" y="2538"/>
                </a:lnTo>
                <a:lnTo>
                  <a:pt x="1190" y="2531"/>
                </a:lnTo>
                <a:lnTo>
                  <a:pt x="1195" y="2522"/>
                </a:lnTo>
                <a:lnTo>
                  <a:pt x="1202" y="2514"/>
                </a:lnTo>
                <a:lnTo>
                  <a:pt x="1208" y="2505"/>
                </a:lnTo>
                <a:lnTo>
                  <a:pt x="1213" y="2497"/>
                </a:lnTo>
                <a:lnTo>
                  <a:pt x="1219" y="2488"/>
                </a:lnTo>
                <a:lnTo>
                  <a:pt x="1224" y="2479"/>
                </a:lnTo>
                <a:lnTo>
                  <a:pt x="1231" y="2469"/>
                </a:lnTo>
                <a:lnTo>
                  <a:pt x="1237" y="2460"/>
                </a:lnTo>
                <a:lnTo>
                  <a:pt x="1242" y="2450"/>
                </a:lnTo>
                <a:lnTo>
                  <a:pt x="1248" y="2441"/>
                </a:lnTo>
                <a:lnTo>
                  <a:pt x="1255" y="2431"/>
                </a:lnTo>
                <a:lnTo>
                  <a:pt x="1260" y="2422"/>
                </a:lnTo>
                <a:lnTo>
                  <a:pt x="1266" y="2412"/>
                </a:lnTo>
                <a:lnTo>
                  <a:pt x="1272" y="2402"/>
                </a:lnTo>
                <a:lnTo>
                  <a:pt x="1278" y="2392"/>
                </a:lnTo>
                <a:lnTo>
                  <a:pt x="1284" y="2380"/>
                </a:lnTo>
                <a:lnTo>
                  <a:pt x="1289" y="2370"/>
                </a:lnTo>
                <a:lnTo>
                  <a:pt x="1295" y="2360"/>
                </a:lnTo>
                <a:lnTo>
                  <a:pt x="1302" y="2348"/>
                </a:lnTo>
                <a:lnTo>
                  <a:pt x="1307" y="2338"/>
                </a:lnTo>
                <a:lnTo>
                  <a:pt x="1313" y="2327"/>
                </a:lnTo>
                <a:lnTo>
                  <a:pt x="1319" y="2316"/>
                </a:lnTo>
                <a:lnTo>
                  <a:pt x="1324" y="2304"/>
                </a:lnTo>
                <a:lnTo>
                  <a:pt x="1331" y="2293"/>
                </a:lnTo>
                <a:lnTo>
                  <a:pt x="1336" y="2281"/>
                </a:lnTo>
                <a:lnTo>
                  <a:pt x="1342" y="2270"/>
                </a:lnTo>
                <a:lnTo>
                  <a:pt x="1348" y="2259"/>
                </a:lnTo>
                <a:lnTo>
                  <a:pt x="1354" y="2246"/>
                </a:lnTo>
                <a:lnTo>
                  <a:pt x="1360" y="2235"/>
                </a:lnTo>
                <a:lnTo>
                  <a:pt x="1366" y="2222"/>
                </a:lnTo>
                <a:lnTo>
                  <a:pt x="1371" y="2210"/>
                </a:lnTo>
                <a:lnTo>
                  <a:pt x="1378" y="2198"/>
                </a:lnTo>
                <a:lnTo>
                  <a:pt x="1383" y="2185"/>
                </a:lnTo>
                <a:lnTo>
                  <a:pt x="1389" y="2173"/>
                </a:lnTo>
                <a:lnTo>
                  <a:pt x="1395" y="2160"/>
                </a:lnTo>
                <a:lnTo>
                  <a:pt x="1400" y="2146"/>
                </a:lnTo>
                <a:lnTo>
                  <a:pt x="1407" y="2133"/>
                </a:lnTo>
                <a:lnTo>
                  <a:pt x="1413" y="2121"/>
                </a:lnTo>
                <a:lnTo>
                  <a:pt x="1418" y="2107"/>
                </a:lnTo>
                <a:lnTo>
                  <a:pt x="1424" y="2094"/>
                </a:lnTo>
                <a:lnTo>
                  <a:pt x="1431" y="2080"/>
                </a:lnTo>
                <a:lnTo>
                  <a:pt x="1436" y="2066"/>
                </a:lnTo>
                <a:lnTo>
                  <a:pt x="1442" y="2052"/>
                </a:lnTo>
                <a:lnTo>
                  <a:pt x="1447" y="2038"/>
                </a:lnTo>
                <a:lnTo>
                  <a:pt x="1454" y="2024"/>
                </a:lnTo>
                <a:lnTo>
                  <a:pt x="1460" y="2010"/>
                </a:lnTo>
                <a:lnTo>
                  <a:pt x="1465" y="1995"/>
                </a:lnTo>
                <a:lnTo>
                  <a:pt x="1471" y="1981"/>
                </a:lnTo>
                <a:lnTo>
                  <a:pt x="1478" y="1966"/>
                </a:lnTo>
                <a:lnTo>
                  <a:pt x="1483" y="1952"/>
                </a:lnTo>
                <a:lnTo>
                  <a:pt x="1489" y="1937"/>
                </a:lnTo>
                <a:lnTo>
                  <a:pt x="1494" y="1922"/>
                </a:lnTo>
                <a:lnTo>
                  <a:pt x="1500" y="1907"/>
                </a:lnTo>
                <a:lnTo>
                  <a:pt x="1507" y="1891"/>
                </a:lnTo>
                <a:lnTo>
                  <a:pt x="1512" y="1876"/>
                </a:lnTo>
                <a:lnTo>
                  <a:pt x="1518" y="1861"/>
                </a:lnTo>
                <a:lnTo>
                  <a:pt x="1524" y="1846"/>
                </a:lnTo>
                <a:lnTo>
                  <a:pt x="1530" y="1831"/>
                </a:lnTo>
                <a:lnTo>
                  <a:pt x="1536" y="1814"/>
                </a:lnTo>
                <a:lnTo>
                  <a:pt x="1542" y="1799"/>
                </a:lnTo>
                <a:lnTo>
                  <a:pt x="1547" y="1783"/>
                </a:lnTo>
                <a:lnTo>
                  <a:pt x="1554" y="1767"/>
                </a:lnTo>
                <a:lnTo>
                  <a:pt x="1559" y="1751"/>
                </a:lnTo>
                <a:lnTo>
                  <a:pt x="1565" y="1734"/>
                </a:lnTo>
                <a:lnTo>
                  <a:pt x="1571" y="1718"/>
                </a:lnTo>
                <a:lnTo>
                  <a:pt x="1576" y="1702"/>
                </a:lnTo>
                <a:lnTo>
                  <a:pt x="1583" y="1685"/>
                </a:lnTo>
                <a:lnTo>
                  <a:pt x="1589" y="1669"/>
                </a:lnTo>
                <a:lnTo>
                  <a:pt x="1594" y="1652"/>
                </a:lnTo>
                <a:lnTo>
                  <a:pt x="1600" y="1636"/>
                </a:lnTo>
                <a:lnTo>
                  <a:pt x="1606" y="1619"/>
                </a:lnTo>
                <a:lnTo>
                  <a:pt x="1612" y="1602"/>
                </a:lnTo>
                <a:lnTo>
                  <a:pt x="1618" y="1585"/>
                </a:lnTo>
                <a:lnTo>
                  <a:pt x="1623" y="1569"/>
                </a:lnTo>
                <a:lnTo>
                  <a:pt x="1630" y="1551"/>
                </a:lnTo>
                <a:lnTo>
                  <a:pt x="1636" y="1533"/>
                </a:lnTo>
                <a:lnTo>
                  <a:pt x="1641" y="1517"/>
                </a:lnTo>
                <a:lnTo>
                  <a:pt x="1647" y="1499"/>
                </a:lnTo>
                <a:lnTo>
                  <a:pt x="1652" y="1481"/>
                </a:lnTo>
                <a:lnTo>
                  <a:pt x="1659" y="1465"/>
                </a:lnTo>
                <a:lnTo>
                  <a:pt x="1665" y="1447"/>
                </a:lnTo>
                <a:lnTo>
                  <a:pt x="1670" y="1429"/>
                </a:lnTo>
                <a:lnTo>
                  <a:pt x="1676" y="1412"/>
                </a:lnTo>
                <a:lnTo>
                  <a:pt x="1683" y="1394"/>
                </a:lnTo>
                <a:lnTo>
                  <a:pt x="1688" y="1376"/>
                </a:lnTo>
                <a:lnTo>
                  <a:pt x="1694" y="1359"/>
                </a:lnTo>
                <a:lnTo>
                  <a:pt x="1700" y="1341"/>
                </a:lnTo>
                <a:lnTo>
                  <a:pt x="1706" y="1323"/>
                </a:lnTo>
                <a:lnTo>
                  <a:pt x="1712" y="1305"/>
                </a:lnTo>
                <a:lnTo>
                  <a:pt x="1717" y="1288"/>
                </a:lnTo>
                <a:lnTo>
                  <a:pt x="1723" y="1270"/>
                </a:lnTo>
                <a:lnTo>
                  <a:pt x="1730" y="1252"/>
                </a:lnTo>
                <a:lnTo>
                  <a:pt x="1735" y="1234"/>
                </a:lnTo>
                <a:lnTo>
                  <a:pt x="1741" y="1217"/>
                </a:lnTo>
                <a:lnTo>
                  <a:pt x="1747" y="1199"/>
                </a:lnTo>
                <a:lnTo>
                  <a:pt x="1752" y="1180"/>
                </a:lnTo>
                <a:lnTo>
                  <a:pt x="1759" y="1162"/>
                </a:lnTo>
                <a:lnTo>
                  <a:pt x="1764" y="1145"/>
                </a:lnTo>
                <a:lnTo>
                  <a:pt x="1770" y="1127"/>
                </a:lnTo>
                <a:lnTo>
                  <a:pt x="1776" y="1109"/>
                </a:lnTo>
                <a:lnTo>
                  <a:pt x="1782" y="1091"/>
                </a:lnTo>
                <a:lnTo>
                  <a:pt x="1788" y="1072"/>
                </a:lnTo>
                <a:lnTo>
                  <a:pt x="1794" y="1055"/>
                </a:lnTo>
                <a:lnTo>
                  <a:pt x="1799" y="1037"/>
                </a:lnTo>
                <a:lnTo>
                  <a:pt x="1806" y="1019"/>
                </a:lnTo>
                <a:lnTo>
                  <a:pt x="1811" y="1002"/>
                </a:lnTo>
                <a:lnTo>
                  <a:pt x="1817" y="984"/>
                </a:lnTo>
                <a:lnTo>
                  <a:pt x="1823" y="966"/>
                </a:lnTo>
                <a:lnTo>
                  <a:pt x="1828" y="948"/>
                </a:lnTo>
                <a:lnTo>
                  <a:pt x="1835" y="931"/>
                </a:lnTo>
                <a:lnTo>
                  <a:pt x="1841" y="913"/>
                </a:lnTo>
                <a:lnTo>
                  <a:pt x="1846" y="895"/>
                </a:lnTo>
                <a:lnTo>
                  <a:pt x="1852" y="879"/>
                </a:lnTo>
                <a:lnTo>
                  <a:pt x="1859" y="861"/>
                </a:lnTo>
                <a:lnTo>
                  <a:pt x="1864" y="843"/>
                </a:lnTo>
                <a:lnTo>
                  <a:pt x="1870" y="827"/>
                </a:lnTo>
                <a:lnTo>
                  <a:pt x="1875" y="809"/>
                </a:lnTo>
                <a:lnTo>
                  <a:pt x="1882" y="791"/>
                </a:lnTo>
                <a:lnTo>
                  <a:pt x="1888" y="775"/>
                </a:lnTo>
                <a:lnTo>
                  <a:pt x="1893" y="758"/>
                </a:lnTo>
                <a:lnTo>
                  <a:pt x="1899" y="741"/>
                </a:lnTo>
                <a:lnTo>
                  <a:pt x="1906" y="724"/>
                </a:lnTo>
                <a:lnTo>
                  <a:pt x="1911" y="708"/>
                </a:lnTo>
                <a:lnTo>
                  <a:pt x="1917" y="691"/>
                </a:lnTo>
                <a:lnTo>
                  <a:pt x="1922" y="675"/>
                </a:lnTo>
                <a:lnTo>
                  <a:pt x="1928" y="658"/>
                </a:lnTo>
                <a:lnTo>
                  <a:pt x="1935" y="642"/>
                </a:lnTo>
                <a:lnTo>
                  <a:pt x="1940" y="626"/>
                </a:lnTo>
                <a:lnTo>
                  <a:pt x="1946" y="609"/>
                </a:lnTo>
                <a:lnTo>
                  <a:pt x="1952" y="594"/>
                </a:lnTo>
                <a:lnTo>
                  <a:pt x="1958" y="577"/>
                </a:lnTo>
                <a:lnTo>
                  <a:pt x="1964" y="562"/>
                </a:lnTo>
                <a:lnTo>
                  <a:pt x="1970" y="547"/>
                </a:lnTo>
                <a:lnTo>
                  <a:pt x="1975" y="532"/>
                </a:lnTo>
                <a:lnTo>
                  <a:pt x="1982" y="517"/>
                </a:lnTo>
                <a:lnTo>
                  <a:pt x="1987" y="501"/>
                </a:lnTo>
                <a:lnTo>
                  <a:pt x="1993" y="486"/>
                </a:lnTo>
                <a:lnTo>
                  <a:pt x="1999" y="472"/>
                </a:lnTo>
                <a:lnTo>
                  <a:pt x="2004" y="457"/>
                </a:lnTo>
                <a:lnTo>
                  <a:pt x="2011" y="443"/>
                </a:lnTo>
                <a:lnTo>
                  <a:pt x="2017" y="428"/>
                </a:lnTo>
                <a:lnTo>
                  <a:pt x="2022" y="414"/>
                </a:lnTo>
                <a:lnTo>
                  <a:pt x="2028" y="400"/>
                </a:lnTo>
                <a:lnTo>
                  <a:pt x="2034" y="386"/>
                </a:lnTo>
                <a:lnTo>
                  <a:pt x="2040" y="374"/>
                </a:lnTo>
                <a:lnTo>
                  <a:pt x="2046" y="360"/>
                </a:lnTo>
                <a:lnTo>
                  <a:pt x="2051" y="347"/>
                </a:lnTo>
                <a:lnTo>
                  <a:pt x="2058" y="334"/>
                </a:lnTo>
                <a:lnTo>
                  <a:pt x="2064" y="322"/>
                </a:lnTo>
                <a:lnTo>
                  <a:pt x="2069" y="309"/>
                </a:lnTo>
                <a:lnTo>
                  <a:pt x="2075" y="296"/>
                </a:lnTo>
                <a:lnTo>
                  <a:pt x="2080" y="284"/>
                </a:lnTo>
                <a:lnTo>
                  <a:pt x="2087" y="272"/>
                </a:lnTo>
                <a:lnTo>
                  <a:pt x="2093" y="261"/>
                </a:lnTo>
                <a:lnTo>
                  <a:pt x="2098" y="250"/>
                </a:lnTo>
                <a:lnTo>
                  <a:pt x="2104" y="238"/>
                </a:lnTo>
                <a:lnTo>
                  <a:pt x="2111" y="227"/>
                </a:lnTo>
                <a:lnTo>
                  <a:pt x="2116" y="217"/>
                </a:lnTo>
                <a:lnTo>
                  <a:pt x="2122" y="205"/>
                </a:lnTo>
                <a:lnTo>
                  <a:pt x="2128" y="195"/>
                </a:lnTo>
                <a:lnTo>
                  <a:pt x="2134" y="185"/>
                </a:lnTo>
                <a:lnTo>
                  <a:pt x="2140" y="175"/>
                </a:lnTo>
                <a:lnTo>
                  <a:pt x="2145" y="166"/>
                </a:lnTo>
                <a:lnTo>
                  <a:pt x="2151" y="156"/>
                </a:lnTo>
                <a:lnTo>
                  <a:pt x="2158" y="147"/>
                </a:lnTo>
                <a:lnTo>
                  <a:pt x="2163" y="138"/>
                </a:lnTo>
                <a:lnTo>
                  <a:pt x="2169" y="129"/>
                </a:lnTo>
                <a:lnTo>
                  <a:pt x="2175" y="122"/>
                </a:lnTo>
                <a:lnTo>
                  <a:pt x="2180" y="113"/>
                </a:lnTo>
                <a:lnTo>
                  <a:pt x="2187" y="105"/>
                </a:lnTo>
                <a:lnTo>
                  <a:pt x="2192" y="98"/>
                </a:lnTo>
                <a:lnTo>
                  <a:pt x="2198" y="90"/>
                </a:lnTo>
                <a:lnTo>
                  <a:pt x="2204" y="84"/>
                </a:lnTo>
                <a:lnTo>
                  <a:pt x="2210" y="76"/>
                </a:lnTo>
                <a:lnTo>
                  <a:pt x="2216" y="70"/>
                </a:lnTo>
                <a:lnTo>
                  <a:pt x="2222" y="63"/>
                </a:lnTo>
                <a:lnTo>
                  <a:pt x="2227" y="58"/>
                </a:lnTo>
                <a:lnTo>
                  <a:pt x="2234" y="52"/>
                </a:lnTo>
                <a:lnTo>
                  <a:pt x="2240" y="47"/>
                </a:lnTo>
                <a:lnTo>
                  <a:pt x="2245" y="42"/>
                </a:lnTo>
                <a:lnTo>
                  <a:pt x="2251" y="37"/>
                </a:lnTo>
                <a:lnTo>
                  <a:pt x="2256" y="33"/>
                </a:lnTo>
                <a:lnTo>
                  <a:pt x="2263" y="28"/>
                </a:lnTo>
                <a:lnTo>
                  <a:pt x="2269" y="24"/>
                </a:lnTo>
                <a:lnTo>
                  <a:pt x="2274" y="20"/>
                </a:lnTo>
                <a:lnTo>
                  <a:pt x="2280" y="18"/>
                </a:lnTo>
                <a:lnTo>
                  <a:pt x="2287" y="14"/>
                </a:lnTo>
                <a:lnTo>
                  <a:pt x="2292" y="12"/>
                </a:lnTo>
                <a:lnTo>
                  <a:pt x="2298" y="9"/>
                </a:lnTo>
                <a:lnTo>
                  <a:pt x="2303" y="6"/>
                </a:lnTo>
                <a:lnTo>
                  <a:pt x="2310" y="5"/>
                </a:lnTo>
                <a:lnTo>
                  <a:pt x="2316" y="3"/>
                </a:lnTo>
                <a:lnTo>
                  <a:pt x="2321" y="1"/>
                </a:lnTo>
                <a:lnTo>
                  <a:pt x="2327" y="1"/>
                </a:lnTo>
                <a:lnTo>
                  <a:pt x="2334" y="0"/>
                </a:lnTo>
                <a:lnTo>
                  <a:pt x="2339" y="0"/>
                </a:lnTo>
                <a:lnTo>
                  <a:pt x="2345" y="0"/>
                </a:lnTo>
                <a:lnTo>
                  <a:pt x="2350" y="0"/>
                </a:lnTo>
                <a:lnTo>
                  <a:pt x="2356" y="0"/>
                </a:lnTo>
                <a:lnTo>
                  <a:pt x="2363" y="1"/>
                </a:lnTo>
                <a:lnTo>
                  <a:pt x="2368" y="1"/>
                </a:lnTo>
                <a:lnTo>
                  <a:pt x="2374" y="3"/>
                </a:lnTo>
                <a:lnTo>
                  <a:pt x="2380" y="5"/>
                </a:lnTo>
                <a:lnTo>
                  <a:pt x="2386" y="6"/>
                </a:lnTo>
                <a:lnTo>
                  <a:pt x="2392" y="9"/>
                </a:lnTo>
                <a:lnTo>
                  <a:pt x="2398" y="12"/>
                </a:lnTo>
                <a:lnTo>
                  <a:pt x="2403" y="14"/>
                </a:lnTo>
                <a:lnTo>
                  <a:pt x="2410" y="18"/>
                </a:lnTo>
                <a:lnTo>
                  <a:pt x="2415" y="20"/>
                </a:lnTo>
                <a:lnTo>
                  <a:pt x="2421" y="24"/>
                </a:lnTo>
                <a:lnTo>
                  <a:pt x="2427" y="28"/>
                </a:lnTo>
                <a:lnTo>
                  <a:pt x="2432" y="33"/>
                </a:lnTo>
                <a:lnTo>
                  <a:pt x="2439" y="37"/>
                </a:lnTo>
                <a:lnTo>
                  <a:pt x="2445" y="42"/>
                </a:lnTo>
                <a:lnTo>
                  <a:pt x="2450" y="47"/>
                </a:lnTo>
                <a:lnTo>
                  <a:pt x="2456" y="52"/>
                </a:lnTo>
                <a:lnTo>
                  <a:pt x="2462" y="58"/>
                </a:lnTo>
                <a:lnTo>
                  <a:pt x="2468" y="63"/>
                </a:lnTo>
                <a:lnTo>
                  <a:pt x="2474" y="70"/>
                </a:lnTo>
                <a:lnTo>
                  <a:pt x="2479" y="76"/>
                </a:lnTo>
                <a:lnTo>
                  <a:pt x="2486" y="84"/>
                </a:lnTo>
                <a:lnTo>
                  <a:pt x="2492" y="90"/>
                </a:lnTo>
                <a:lnTo>
                  <a:pt x="2497" y="98"/>
                </a:lnTo>
                <a:lnTo>
                  <a:pt x="2503" y="105"/>
                </a:lnTo>
                <a:lnTo>
                  <a:pt x="2510" y="113"/>
                </a:lnTo>
                <a:lnTo>
                  <a:pt x="2515" y="122"/>
                </a:lnTo>
                <a:lnTo>
                  <a:pt x="2521" y="129"/>
                </a:lnTo>
                <a:lnTo>
                  <a:pt x="2526" y="138"/>
                </a:lnTo>
                <a:lnTo>
                  <a:pt x="2532" y="147"/>
                </a:lnTo>
                <a:lnTo>
                  <a:pt x="2539" y="156"/>
                </a:lnTo>
                <a:lnTo>
                  <a:pt x="2544" y="166"/>
                </a:lnTo>
                <a:lnTo>
                  <a:pt x="2550" y="175"/>
                </a:lnTo>
                <a:lnTo>
                  <a:pt x="2556" y="185"/>
                </a:lnTo>
                <a:lnTo>
                  <a:pt x="2562" y="195"/>
                </a:lnTo>
                <a:lnTo>
                  <a:pt x="2568" y="205"/>
                </a:lnTo>
                <a:lnTo>
                  <a:pt x="2573" y="217"/>
                </a:lnTo>
                <a:lnTo>
                  <a:pt x="2579" y="227"/>
                </a:lnTo>
                <a:lnTo>
                  <a:pt x="2586" y="238"/>
                </a:lnTo>
                <a:lnTo>
                  <a:pt x="2591" y="250"/>
                </a:lnTo>
                <a:lnTo>
                  <a:pt x="2597" y="261"/>
                </a:lnTo>
                <a:lnTo>
                  <a:pt x="2603" y="272"/>
                </a:lnTo>
                <a:lnTo>
                  <a:pt x="2608" y="284"/>
                </a:lnTo>
                <a:lnTo>
                  <a:pt x="2615" y="296"/>
                </a:lnTo>
                <a:lnTo>
                  <a:pt x="2620" y="309"/>
                </a:lnTo>
                <a:lnTo>
                  <a:pt x="2626" y="322"/>
                </a:lnTo>
                <a:lnTo>
                  <a:pt x="2632" y="334"/>
                </a:lnTo>
                <a:lnTo>
                  <a:pt x="2638" y="347"/>
                </a:lnTo>
                <a:lnTo>
                  <a:pt x="2644" y="360"/>
                </a:lnTo>
                <a:lnTo>
                  <a:pt x="2650" y="374"/>
                </a:lnTo>
                <a:lnTo>
                  <a:pt x="2655" y="386"/>
                </a:lnTo>
                <a:lnTo>
                  <a:pt x="2662" y="400"/>
                </a:lnTo>
                <a:lnTo>
                  <a:pt x="2668" y="414"/>
                </a:lnTo>
                <a:lnTo>
                  <a:pt x="2673" y="428"/>
                </a:lnTo>
                <a:lnTo>
                  <a:pt x="2679" y="443"/>
                </a:lnTo>
                <a:lnTo>
                  <a:pt x="2684" y="457"/>
                </a:lnTo>
                <a:lnTo>
                  <a:pt x="2691" y="472"/>
                </a:lnTo>
                <a:lnTo>
                  <a:pt x="2697" y="486"/>
                </a:lnTo>
                <a:lnTo>
                  <a:pt x="2702" y="501"/>
                </a:lnTo>
                <a:lnTo>
                  <a:pt x="2708" y="517"/>
                </a:lnTo>
                <a:lnTo>
                  <a:pt x="2715" y="532"/>
                </a:lnTo>
                <a:lnTo>
                  <a:pt x="2720" y="547"/>
                </a:lnTo>
                <a:lnTo>
                  <a:pt x="2726" y="562"/>
                </a:lnTo>
                <a:lnTo>
                  <a:pt x="2731" y="577"/>
                </a:lnTo>
                <a:lnTo>
                  <a:pt x="2738" y="594"/>
                </a:lnTo>
                <a:lnTo>
                  <a:pt x="2744" y="609"/>
                </a:lnTo>
                <a:lnTo>
                  <a:pt x="2749" y="626"/>
                </a:lnTo>
                <a:lnTo>
                  <a:pt x="2755" y="642"/>
                </a:lnTo>
                <a:lnTo>
                  <a:pt x="2762" y="658"/>
                </a:lnTo>
                <a:lnTo>
                  <a:pt x="2767" y="675"/>
                </a:lnTo>
                <a:lnTo>
                  <a:pt x="2773" y="691"/>
                </a:lnTo>
                <a:lnTo>
                  <a:pt x="2779" y="708"/>
                </a:lnTo>
                <a:lnTo>
                  <a:pt x="2784" y="724"/>
                </a:lnTo>
                <a:lnTo>
                  <a:pt x="2791" y="741"/>
                </a:lnTo>
                <a:lnTo>
                  <a:pt x="2796" y="758"/>
                </a:lnTo>
                <a:lnTo>
                  <a:pt x="2802" y="775"/>
                </a:lnTo>
                <a:lnTo>
                  <a:pt x="2808" y="791"/>
                </a:lnTo>
                <a:lnTo>
                  <a:pt x="2814" y="809"/>
                </a:lnTo>
                <a:lnTo>
                  <a:pt x="2820" y="827"/>
                </a:lnTo>
                <a:lnTo>
                  <a:pt x="2826" y="843"/>
                </a:lnTo>
                <a:lnTo>
                  <a:pt x="2831" y="861"/>
                </a:lnTo>
                <a:lnTo>
                  <a:pt x="2838" y="879"/>
                </a:lnTo>
                <a:lnTo>
                  <a:pt x="2843" y="895"/>
                </a:lnTo>
                <a:lnTo>
                  <a:pt x="2849" y="913"/>
                </a:lnTo>
                <a:lnTo>
                  <a:pt x="2855" y="931"/>
                </a:lnTo>
                <a:lnTo>
                  <a:pt x="2860" y="948"/>
                </a:lnTo>
                <a:lnTo>
                  <a:pt x="2867" y="966"/>
                </a:lnTo>
                <a:lnTo>
                  <a:pt x="2873" y="984"/>
                </a:lnTo>
                <a:lnTo>
                  <a:pt x="2878" y="1002"/>
                </a:lnTo>
                <a:lnTo>
                  <a:pt x="2884" y="1019"/>
                </a:lnTo>
                <a:lnTo>
                  <a:pt x="2890" y="1037"/>
                </a:lnTo>
                <a:lnTo>
                  <a:pt x="2896" y="1055"/>
                </a:lnTo>
                <a:lnTo>
                  <a:pt x="2902" y="1072"/>
                </a:lnTo>
                <a:lnTo>
                  <a:pt x="2907" y="1091"/>
                </a:lnTo>
                <a:lnTo>
                  <a:pt x="2914" y="1109"/>
                </a:lnTo>
                <a:lnTo>
                  <a:pt x="2920" y="1127"/>
                </a:lnTo>
                <a:lnTo>
                  <a:pt x="2925" y="1145"/>
                </a:lnTo>
                <a:lnTo>
                  <a:pt x="2931" y="1162"/>
                </a:lnTo>
                <a:lnTo>
                  <a:pt x="2938" y="1180"/>
                </a:lnTo>
                <a:lnTo>
                  <a:pt x="2943" y="1199"/>
                </a:lnTo>
                <a:lnTo>
                  <a:pt x="2949" y="1217"/>
                </a:lnTo>
                <a:lnTo>
                  <a:pt x="2954" y="1234"/>
                </a:lnTo>
                <a:lnTo>
                  <a:pt x="2960" y="1252"/>
                </a:lnTo>
                <a:lnTo>
                  <a:pt x="2967" y="1270"/>
                </a:lnTo>
                <a:lnTo>
                  <a:pt x="2972" y="1288"/>
                </a:lnTo>
                <a:lnTo>
                  <a:pt x="2978" y="1305"/>
                </a:lnTo>
                <a:lnTo>
                  <a:pt x="2984" y="1323"/>
                </a:lnTo>
                <a:lnTo>
                  <a:pt x="2990" y="1341"/>
                </a:lnTo>
                <a:lnTo>
                  <a:pt x="2996" y="1359"/>
                </a:lnTo>
                <a:lnTo>
                  <a:pt x="3001" y="1376"/>
                </a:lnTo>
                <a:lnTo>
                  <a:pt x="3007" y="1394"/>
                </a:lnTo>
                <a:lnTo>
                  <a:pt x="3014" y="1412"/>
                </a:lnTo>
                <a:lnTo>
                  <a:pt x="3019" y="1429"/>
                </a:lnTo>
                <a:lnTo>
                  <a:pt x="3025" y="1447"/>
                </a:lnTo>
                <a:lnTo>
                  <a:pt x="3031" y="1465"/>
                </a:lnTo>
                <a:lnTo>
                  <a:pt x="3036" y="1481"/>
                </a:lnTo>
                <a:lnTo>
                  <a:pt x="3043" y="1499"/>
                </a:lnTo>
                <a:lnTo>
                  <a:pt x="3049" y="1517"/>
                </a:lnTo>
                <a:lnTo>
                  <a:pt x="3054" y="1533"/>
                </a:lnTo>
                <a:lnTo>
                  <a:pt x="3060" y="1551"/>
                </a:lnTo>
                <a:lnTo>
                  <a:pt x="3066" y="1569"/>
                </a:lnTo>
                <a:lnTo>
                  <a:pt x="3072" y="1585"/>
                </a:lnTo>
                <a:lnTo>
                  <a:pt x="3078" y="1602"/>
                </a:lnTo>
                <a:lnTo>
                  <a:pt x="3083" y="1619"/>
                </a:lnTo>
                <a:lnTo>
                  <a:pt x="3090" y="1636"/>
                </a:lnTo>
                <a:lnTo>
                  <a:pt x="3096" y="1652"/>
                </a:lnTo>
                <a:lnTo>
                  <a:pt x="3101" y="1669"/>
                </a:lnTo>
                <a:lnTo>
                  <a:pt x="3107" y="1685"/>
                </a:lnTo>
                <a:lnTo>
                  <a:pt x="3112" y="1702"/>
                </a:lnTo>
                <a:lnTo>
                  <a:pt x="3119" y="1718"/>
                </a:lnTo>
                <a:lnTo>
                  <a:pt x="3125" y="1734"/>
                </a:lnTo>
                <a:lnTo>
                  <a:pt x="3130" y="1751"/>
                </a:lnTo>
                <a:lnTo>
                  <a:pt x="3136" y="1767"/>
                </a:lnTo>
                <a:lnTo>
                  <a:pt x="3143" y="1783"/>
                </a:lnTo>
                <a:lnTo>
                  <a:pt x="3148" y="1799"/>
                </a:lnTo>
                <a:lnTo>
                  <a:pt x="3154" y="1814"/>
                </a:lnTo>
                <a:lnTo>
                  <a:pt x="3159" y="1831"/>
                </a:lnTo>
                <a:lnTo>
                  <a:pt x="3166" y="1846"/>
                </a:lnTo>
                <a:lnTo>
                  <a:pt x="3172" y="1861"/>
                </a:lnTo>
                <a:lnTo>
                  <a:pt x="3177" y="1876"/>
                </a:lnTo>
                <a:lnTo>
                  <a:pt x="3183" y="1891"/>
                </a:lnTo>
                <a:lnTo>
                  <a:pt x="3190" y="1907"/>
                </a:lnTo>
                <a:lnTo>
                  <a:pt x="3195" y="1922"/>
                </a:lnTo>
                <a:lnTo>
                  <a:pt x="3201" y="1937"/>
                </a:lnTo>
                <a:lnTo>
                  <a:pt x="3207" y="1952"/>
                </a:lnTo>
                <a:lnTo>
                  <a:pt x="3212" y="1966"/>
                </a:lnTo>
                <a:lnTo>
                  <a:pt x="3219" y="1981"/>
                </a:lnTo>
                <a:lnTo>
                  <a:pt x="3224" y="1995"/>
                </a:lnTo>
                <a:lnTo>
                  <a:pt x="3230" y="2010"/>
                </a:lnTo>
                <a:lnTo>
                  <a:pt x="3236" y="2024"/>
                </a:lnTo>
                <a:lnTo>
                  <a:pt x="3242" y="2038"/>
                </a:lnTo>
                <a:lnTo>
                  <a:pt x="3248" y="2052"/>
                </a:lnTo>
                <a:lnTo>
                  <a:pt x="3254" y="2066"/>
                </a:lnTo>
                <a:lnTo>
                  <a:pt x="3259" y="2080"/>
                </a:lnTo>
                <a:lnTo>
                  <a:pt x="3266" y="2094"/>
                </a:lnTo>
                <a:lnTo>
                  <a:pt x="3271" y="2107"/>
                </a:lnTo>
                <a:lnTo>
                  <a:pt x="3277" y="2121"/>
                </a:lnTo>
                <a:lnTo>
                  <a:pt x="3283" y="2133"/>
                </a:lnTo>
                <a:lnTo>
                  <a:pt x="3288" y="2146"/>
                </a:lnTo>
                <a:lnTo>
                  <a:pt x="3295" y="2160"/>
                </a:lnTo>
                <a:lnTo>
                  <a:pt x="3301" y="2173"/>
                </a:lnTo>
                <a:lnTo>
                  <a:pt x="3306" y="2185"/>
                </a:lnTo>
                <a:lnTo>
                  <a:pt x="3312" y="2198"/>
                </a:lnTo>
                <a:lnTo>
                  <a:pt x="3318" y="2210"/>
                </a:lnTo>
                <a:lnTo>
                  <a:pt x="3324" y="2222"/>
                </a:lnTo>
                <a:lnTo>
                  <a:pt x="3330" y="2235"/>
                </a:lnTo>
                <a:lnTo>
                  <a:pt x="3335" y="2246"/>
                </a:lnTo>
                <a:lnTo>
                  <a:pt x="3342" y="2259"/>
                </a:lnTo>
                <a:lnTo>
                  <a:pt x="3348" y="2270"/>
                </a:lnTo>
                <a:lnTo>
                  <a:pt x="3353" y="2281"/>
                </a:lnTo>
                <a:lnTo>
                  <a:pt x="3359" y="2293"/>
                </a:lnTo>
                <a:lnTo>
                  <a:pt x="3366" y="2304"/>
                </a:lnTo>
                <a:lnTo>
                  <a:pt x="3371" y="2316"/>
                </a:lnTo>
                <a:lnTo>
                  <a:pt x="3377" y="2327"/>
                </a:lnTo>
                <a:lnTo>
                  <a:pt x="3382" y="2338"/>
                </a:lnTo>
                <a:lnTo>
                  <a:pt x="3388" y="2348"/>
                </a:lnTo>
                <a:lnTo>
                  <a:pt x="3395" y="2360"/>
                </a:lnTo>
                <a:lnTo>
                  <a:pt x="3400" y="2370"/>
                </a:lnTo>
                <a:lnTo>
                  <a:pt x="3406" y="2380"/>
                </a:lnTo>
                <a:lnTo>
                  <a:pt x="3412" y="2392"/>
                </a:lnTo>
                <a:lnTo>
                  <a:pt x="3418" y="2402"/>
                </a:lnTo>
                <a:lnTo>
                  <a:pt x="3424" y="2412"/>
                </a:lnTo>
                <a:lnTo>
                  <a:pt x="3429" y="2422"/>
                </a:lnTo>
                <a:lnTo>
                  <a:pt x="3435" y="2431"/>
                </a:lnTo>
                <a:lnTo>
                  <a:pt x="3442" y="2441"/>
                </a:lnTo>
                <a:lnTo>
                  <a:pt x="3447" y="2450"/>
                </a:lnTo>
                <a:lnTo>
                  <a:pt x="3453" y="2460"/>
                </a:lnTo>
                <a:lnTo>
                  <a:pt x="3459" y="2469"/>
                </a:lnTo>
                <a:lnTo>
                  <a:pt x="3464" y="2479"/>
                </a:lnTo>
                <a:lnTo>
                  <a:pt x="3471" y="2488"/>
                </a:lnTo>
                <a:lnTo>
                  <a:pt x="3477" y="2497"/>
                </a:lnTo>
                <a:lnTo>
                  <a:pt x="3482" y="2505"/>
                </a:lnTo>
                <a:lnTo>
                  <a:pt x="3488" y="2514"/>
                </a:lnTo>
                <a:lnTo>
                  <a:pt x="3494" y="2522"/>
                </a:lnTo>
                <a:lnTo>
                  <a:pt x="3500" y="2531"/>
                </a:lnTo>
                <a:lnTo>
                  <a:pt x="3506" y="2538"/>
                </a:lnTo>
                <a:lnTo>
                  <a:pt x="3511" y="2547"/>
                </a:lnTo>
                <a:lnTo>
                  <a:pt x="3518" y="2555"/>
                </a:lnTo>
                <a:lnTo>
                  <a:pt x="3524" y="2564"/>
                </a:lnTo>
                <a:lnTo>
                  <a:pt x="3529" y="2571"/>
                </a:lnTo>
                <a:lnTo>
                  <a:pt x="3535" y="2579"/>
                </a:lnTo>
                <a:lnTo>
                  <a:pt x="3540" y="2586"/>
                </a:lnTo>
                <a:lnTo>
                  <a:pt x="3547" y="2594"/>
                </a:lnTo>
                <a:lnTo>
                  <a:pt x="3553" y="2602"/>
                </a:lnTo>
                <a:lnTo>
                  <a:pt x="3558" y="2608"/>
                </a:lnTo>
                <a:lnTo>
                  <a:pt x="3564" y="2616"/>
                </a:lnTo>
                <a:lnTo>
                  <a:pt x="3571" y="2622"/>
                </a:lnTo>
                <a:lnTo>
                  <a:pt x="3576" y="2630"/>
                </a:lnTo>
                <a:lnTo>
                  <a:pt x="3582" y="2636"/>
                </a:lnTo>
                <a:lnTo>
                  <a:pt x="3587" y="2642"/>
                </a:lnTo>
                <a:lnTo>
                  <a:pt x="3594" y="2650"/>
                </a:lnTo>
                <a:lnTo>
                  <a:pt x="3600" y="2656"/>
                </a:lnTo>
                <a:lnTo>
                  <a:pt x="3605" y="2662"/>
                </a:lnTo>
                <a:lnTo>
                  <a:pt x="3611" y="2669"/>
                </a:lnTo>
                <a:lnTo>
                  <a:pt x="3618" y="2675"/>
                </a:lnTo>
                <a:lnTo>
                  <a:pt x="3623" y="2680"/>
                </a:lnTo>
                <a:lnTo>
                  <a:pt x="3629" y="2686"/>
                </a:lnTo>
                <a:lnTo>
                  <a:pt x="3635" y="2693"/>
                </a:lnTo>
                <a:lnTo>
                  <a:pt x="3640" y="2698"/>
                </a:lnTo>
                <a:lnTo>
                  <a:pt x="3647" y="2704"/>
                </a:lnTo>
                <a:lnTo>
                  <a:pt x="3652" y="2709"/>
                </a:lnTo>
                <a:lnTo>
                  <a:pt x="3658" y="2714"/>
                </a:lnTo>
                <a:lnTo>
                  <a:pt x="3664" y="2721"/>
                </a:lnTo>
                <a:lnTo>
                  <a:pt x="3670" y="2726"/>
                </a:lnTo>
                <a:lnTo>
                  <a:pt x="3676" y="2731"/>
                </a:lnTo>
                <a:lnTo>
                  <a:pt x="3682" y="2736"/>
                </a:lnTo>
                <a:lnTo>
                  <a:pt x="3687" y="2741"/>
                </a:lnTo>
                <a:lnTo>
                  <a:pt x="3694" y="2745"/>
                </a:lnTo>
                <a:lnTo>
                  <a:pt x="3699" y="2750"/>
                </a:lnTo>
                <a:lnTo>
                  <a:pt x="3705" y="2755"/>
                </a:lnTo>
                <a:lnTo>
                  <a:pt x="3711" y="2760"/>
                </a:lnTo>
                <a:lnTo>
                  <a:pt x="3716" y="2764"/>
                </a:lnTo>
                <a:lnTo>
                  <a:pt x="3723" y="2769"/>
                </a:lnTo>
                <a:lnTo>
                  <a:pt x="3729" y="2773"/>
                </a:lnTo>
                <a:lnTo>
                  <a:pt x="3734" y="2776"/>
                </a:lnTo>
                <a:lnTo>
                  <a:pt x="3740" y="2781"/>
                </a:lnTo>
                <a:lnTo>
                  <a:pt x="3747" y="2785"/>
                </a:lnTo>
                <a:lnTo>
                  <a:pt x="3752" y="2789"/>
                </a:lnTo>
                <a:lnTo>
                  <a:pt x="3758" y="2793"/>
                </a:lnTo>
                <a:lnTo>
                  <a:pt x="3763" y="2797"/>
                </a:lnTo>
                <a:lnTo>
                  <a:pt x="3770" y="2800"/>
                </a:lnTo>
                <a:lnTo>
                  <a:pt x="3776" y="2804"/>
                </a:lnTo>
                <a:lnTo>
                  <a:pt x="3781" y="2808"/>
                </a:lnTo>
                <a:lnTo>
                  <a:pt x="3787" y="2812"/>
                </a:lnTo>
                <a:lnTo>
                  <a:pt x="3794" y="2816"/>
                </a:lnTo>
                <a:lnTo>
                  <a:pt x="3799" y="2818"/>
                </a:lnTo>
                <a:lnTo>
                  <a:pt x="3805" y="2822"/>
                </a:lnTo>
                <a:lnTo>
                  <a:pt x="3810" y="2826"/>
                </a:lnTo>
                <a:lnTo>
                  <a:pt x="3816" y="2828"/>
                </a:lnTo>
                <a:lnTo>
                  <a:pt x="3823" y="2832"/>
                </a:lnTo>
                <a:lnTo>
                  <a:pt x="3828" y="2835"/>
                </a:lnTo>
                <a:lnTo>
                  <a:pt x="3834" y="2838"/>
                </a:lnTo>
                <a:lnTo>
                  <a:pt x="3840" y="2841"/>
                </a:lnTo>
                <a:lnTo>
                  <a:pt x="3846" y="2843"/>
                </a:lnTo>
                <a:lnTo>
                  <a:pt x="3852" y="2846"/>
                </a:lnTo>
                <a:lnTo>
                  <a:pt x="3857" y="2850"/>
                </a:lnTo>
                <a:lnTo>
                  <a:pt x="3863" y="2852"/>
                </a:lnTo>
                <a:lnTo>
                  <a:pt x="3870" y="2855"/>
                </a:lnTo>
                <a:lnTo>
                  <a:pt x="3875" y="2857"/>
                </a:lnTo>
                <a:lnTo>
                  <a:pt x="3881" y="2860"/>
                </a:lnTo>
                <a:lnTo>
                  <a:pt x="3887" y="2862"/>
                </a:lnTo>
                <a:lnTo>
                  <a:pt x="3892" y="2865"/>
                </a:lnTo>
                <a:lnTo>
                  <a:pt x="3899" y="2868"/>
                </a:lnTo>
                <a:lnTo>
                  <a:pt x="3905" y="2869"/>
                </a:lnTo>
                <a:lnTo>
                  <a:pt x="3910" y="2871"/>
                </a:lnTo>
                <a:lnTo>
                  <a:pt x="3916" y="2874"/>
                </a:lnTo>
                <a:lnTo>
                  <a:pt x="3922" y="2876"/>
                </a:lnTo>
                <a:lnTo>
                  <a:pt x="3928" y="2878"/>
                </a:lnTo>
                <a:lnTo>
                  <a:pt x="3934" y="2880"/>
                </a:lnTo>
                <a:lnTo>
                  <a:pt x="3939" y="2881"/>
                </a:lnTo>
                <a:lnTo>
                  <a:pt x="3946" y="2884"/>
                </a:lnTo>
                <a:lnTo>
                  <a:pt x="3952" y="2886"/>
                </a:lnTo>
                <a:lnTo>
                  <a:pt x="3957" y="2888"/>
                </a:lnTo>
                <a:lnTo>
                  <a:pt x="3963" y="2889"/>
                </a:lnTo>
                <a:lnTo>
                  <a:pt x="3968" y="2892"/>
                </a:lnTo>
                <a:lnTo>
                  <a:pt x="3975" y="2893"/>
                </a:lnTo>
                <a:lnTo>
                  <a:pt x="3981" y="2895"/>
                </a:lnTo>
                <a:lnTo>
                  <a:pt x="3986" y="2897"/>
                </a:lnTo>
                <a:lnTo>
                  <a:pt x="3992" y="2898"/>
                </a:lnTo>
                <a:lnTo>
                  <a:pt x="3999" y="2899"/>
                </a:lnTo>
                <a:lnTo>
                  <a:pt x="4004" y="2902"/>
                </a:lnTo>
                <a:lnTo>
                  <a:pt x="4010" y="2903"/>
                </a:lnTo>
                <a:lnTo>
                  <a:pt x="4017" y="2904"/>
                </a:lnTo>
                <a:lnTo>
                  <a:pt x="4022" y="2905"/>
                </a:lnTo>
                <a:lnTo>
                  <a:pt x="4028" y="2907"/>
                </a:lnTo>
                <a:lnTo>
                  <a:pt x="4033" y="2908"/>
                </a:lnTo>
                <a:lnTo>
                  <a:pt x="4039" y="2909"/>
                </a:lnTo>
                <a:lnTo>
                  <a:pt x="4046" y="2911"/>
                </a:lnTo>
                <a:lnTo>
                  <a:pt x="4051" y="2912"/>
                </a:lnTo>
                <a:lnTo>
                  <a:pt x="4057" y="2913"/>
                </a:lnTo>
                <a:lnTo>
                  <a:pt x="4063" y="2914"/>
                </a:lnTo>
                <a:lnTo>
                  <a:pt x="4068" y="2916"/>
                </a:lnTo>
                <a:lnTo>
                  <a:pt x="4075" y="2917"/>
                </a:lnTo>
                <a:lnTo>
                  <a:pt x="4080" y="2918"/>
                </a:lnTo>
                <a:lnTo>
                  <a:pt x="4086" y="2919"/>
                </a:lnTo>
                <a:lnTo>
                  <a:pt x="4092" y="2921"/>
                </a:lnTo>
                <a:lnTo>
                  <a:pt x="4098" y="2922"/>
                </a:lnTo>
                <a:lnTo>
                  <a:pt x="4104" y="2922"/>
                </a:lnTo>
                <a:lnTo>
                  <a:pt x="4110" y="2923"/>
                </a:lnTo>
                <a:lnTo>
                  <a:pt x="4115" y="2924"/>
                </a:lnTo>
                <a:lnTo>
                  <a:pt x="4122" y="2926"/>
                </a:lnTo>
                <a:lnTo>
                  <a:pt x="4127" y="2926"/>
                </a:lnTo>
                <a:lnTo>
                  <a:pt x="4133" y="2927"/>
                </a:lnTo>
                <a:lnTo>
                  <a:pt x="4139" y="2928"/>
                </a:lnTo>
                <a:lnTo>
                  <a:pt x="4144" y="2928"/>
                </a:lnTo>
                <a:lnTo>
                  <a:pt x="4151" y="2930"/>
                </a:lnTo>
                <a:lnTo>
                  <a:pt x="4157" y="2931"/>
                </a:lnTo>
                <a:lnTo>
                  <a:pt x="4162" y="2931"/>
                </a:lnTo>
                <a:lnTo>
                  <a:pt x="4168" y="2932"/>
                </a:lnTo>
                <a:lnTo>
                  <a:pt x="4175" y="2932"/>
                </a:lnTo>
                <a:lnTo>
                  <a:pt x="4180" y="2933"/>
                </a:lnTo>
                <a:lnTo>
                  <a:pt x="4186" y="2933"/>
                </a:lnTo>
                <a:lnTo>
                  <a:pt x="4191" y="2935"/>
                </a:lnTo>
                <a:lnTo>
                  <a:pt x="4198" y="2935"/>
                </a:lnTo>
                <a:lnTo>
                  <a:pt x="4204" y="2936"/>
                </a:lnTo>
                <a:lnTo>
                  <a:pt x="4209" y="2936"/>
                </a:lnTo>
                <a:lnTo>
                  <a:pt x="4215" y="2937"/>
                </a:lnTo>
                <a:lnTo>
                  <a:pt x="4222" y="2937"/>
                </a:lnTo>
                <a:lnTo>
                  <a:pt x="4227" y="2938"/>
                </a:lnTo>
                <a:lnTo>
                  <a:pt x="4233" y="2938"/>
                </a:lnTo>
                <a:lnTo>
                  <a:pt x="4238" y="2940"/>
                </a:lnTo>
                <a:lnTo>
                  <a:pt x="4244" y="2940"/>
                </a:lnTo>
                <a:lnTo>
                  <a:pt x="4251" y="2940"/>
                </a:lnTo>
                <a:lnTo>
                  <a:pt x="4256" y="2941"/>
                </a:lnTo>
                <a:lnTo>
                  <a:pt x="4262" y="2941"/>
                </a:lnTo>
                <a:lnTo>
                  <a:pt x="4269" y="2941"/>
                </a:lnTo>
                <a:lnTo>
                  <a:pt x="4274" y="2942"/>
                </a:lnTo>
                <a:lnTo>
                  <a:pt x="4280" y="2942"/>
                </a:lnTo>
                <a:lnTo>
                  <a:pt x="4286" y="2943"/>
                </a:lnTo>
                <a:lnTo>
                  <a:pt x="4291" y="2943"/>
                </a:lnTo>
                <a:lnTo>
                  <a:pt x="4298" y="2943"/>
                </a:lnTo>
                <a:lnTo>
                  <a:pt x="4303" y="2943"/>
                </a:lnTo>
                <a:lnTo>
                  <a:pt x="4309" y="2945"/>
                </a:lnTo>
                <a:lnTo>
                  <a:pt x="4315" y="2945"/>
                </a:lnTo>
                <a:lnTo>
                  <a:pt x="4320" y="2945"/>
                </a:lnTo>
                <a:lnTo>
                  <a:pt x="4327" y="2946"/>
                </a:lnTo>
                <a:lnTo>
                  <a:pt x="4333" y="2946"/>
                </a:lnTo>
                <a:lnTo>
                  <a:pt x="4338" y="2946"/>
                </a:lnTo>
                <a:lnTo>
                  <a:pt x="4344" y="2946"/>
                </a:lnTo>
                <a:lnTo>
                  <a:pt x="4350" y="2947"/>
                </a:lnTo>
                <a:lnTo>
                  <a:pt x="4356" y="2947"/>
                </a:lnTo>
                <a:lnTo>
                  <a:pt x="4362" y="2947"/>
                </a:lnTo>
                <a:lnTo>
                  <a:pt x="4367" y="2947"/>
                </a:lnTo>
                <a:lnTo>
                  <a:pt x="4374" y="2947"/>
                </a:lnTo>
                <a:lnTo>
                  <a:pt x="4380" y="2949"/>
                </a:lnTo>
                <a:lnTo>
                  <a:pt x="4385" y="2949"/>
                </a:lnTo>
                <a:lnTo>
                  <a:pt x="4391" y="2949"/>
                </a:lnTo>
                <a:lnTo>
                  <a:pt x="4396" y="2949"/>
                </a:lnTo>
                <a:lnTo>
                  <a:pt x="4403" y="2949"/>
                </a:lnTo>
                <a:lnTo>
                  <a:pt x="4409" y="2950"/>
                </a:lnTo>
                <a:lnTo>
                  <a:pt x="4414" y="2950"/>
                </a:lnTo>
                <a:lnTo>
                  <a:pt x="4420" y="2950"/>
                </a:lnTo>
                <a:lnTo>
                  <a:pt x="4427" y="2950"/>
                </a:lnTo>
                <a:lnTo>
                  <a:pt x="4432" y="2950"/>
                </a:lnTo>
                <a:lnTo>
                  <a:pt x="4438" y="2950"/>
                </a:lnTo>
                <a:lnTo>
                  <a:pt x="4445" y="2950"/>
                </a:lnTo>
                <a:lnTo>
                  <a:pt x="4450" y="2951"/>
                </a:lnTo>
                <a:lnTo>
                  <a:pt x="4456" y="2951"/>
                </a:lnTo>
                <a:lnTo>
                  <a:pt x="4461" y="2951"/>
                </a:lnTo>
                <a:lnTo>
                  <a:pt x="4467" y="2951"/>
                </a:lnTo>
                <a:lnTo>
                  <a:pt x="4474" y="2951"/>
                </a:lnTo>
                <a:lnTo>
                  <a:pt x="4479" y="2951"/>
                </a:lnTo>
                <a:lnTo>
                  <a:pt x="4485" y="2951"/>
                </a:lnTo>
                <a:lnTo>
                  <a:pt x="4491" y="2951"/>
                </a:lnTo>
                <a:lnTo>
                  <a:pt x="4496" y="2951"/>
                </a:lnTo>
                <a:lnTo>
                  <a:pt x="4503" y="2952"/>
                </a:lnTo>
                <a:lnTo>
                  <a:pt x="4508" y="2952"/>
                </a:lnTo>
                <a:lnTo>
                  <a:pt x="4514" y="2952"/>
                </a:lnTo>
                <a:lnTo>
                  <a:pt x="4520" y="2952"/>
                </a:lnTo>
                <a:lnTo>
                  <a:pt x="4526" y="2952"/>
                </a:lnTo>
                <a:lnTo>
                  <a:pt x="4532" y="2952"/>
                </a:lnTo>
                <a:lnTo>
                  <a:pt x="4538" y="2952"/>
                </a:lnTo>
                <a:lnTo>
                  <a:pt x="4543" y="2952"/>
                </a:lnTo>
                <a:lnTo>
                  <a:pt x="4550" y="2952"/>
                </a:lnTo>
                <a:lnTo>
                  <a:pt x="4555" y="2952"/>
                </a:lnTo>
                <a:lnTo>
                  <a:pt x="4561" y="2952"/>
                </a:lnTo>
                <a:lnTo>
                  <a:pt x="4567" y="2952"/>
                </a:lnTo>
                <a:lnTo>
                  <a:pt x="4572" y="2954"/>
                </a:lnTo>
                <a:lnTo>
                  <a:pt x="4579" y="2954"/>
                </a:lnTo>
                <a:lnTo>
                  <a:pt x="4585" y="2954"/>
                </a:lnTo>
                <a:lnTo>
                  <a:pt x="4590" y="2954"/>
                </a:lnTo>
                <a:lnTo>
                  <a:pt x="4596" y="2954"/>
                </a:lnTo>
                <a:lnTo>
                  <a:pt x="4603" y="2954"/>
                </a:lnTo>
                <a:lnTo>
                  <a:pt x="4608" y="2954"/>
                </a:lnTo>
                <a:lnTo>
                  <a:pt x="4614" y="2954"/>
                </a:lnTo>
                <a:lnTo>
                  <a:pt x="4619" y="2954"/>
                </a:lnTo>
                <a:lnTo>
                  <a:pt x="4626" y="2954"/>
                </a:lnTo>
                <a:lnTo>
                  <a:pt x="4632" y="2954"/>
                </a:lnTo>
                <a:lnTo>
                  <a:pt x="4637" y="2954"/>
                </a:lnTo>
                <a:lnTo>
                  <a:pt x="4643" y="2954"/>
                </a:lnTo>
                <a:lnTo>
                  <a:pt x="4650" y="2954"/>
                </a:lnTo>
                <a:lnTo>
                  <a:pt x="4655" y="2954"/>
                </a:lnTo>
                <a:lnTo>
                  <a:pt x="4661" y="2954"/>
                </a:lnTo>
                <a:lnTo>
                  <a:pt x="4666" y="2954"/>
                </a:lnTo>
                <a:lnTo>
                  <a:pt x="4672" y="2954"/>
                </a:lnTo>
                <a:lnTo>
                  <a:pt x="4679" y="2954"/>
                </a:lnTo>
                <a:lnTo>
                  <a:pt x="4684" y="2954"/>
                </a:lnTo>
                <a:lnTo>
                  <a:pt x="4690" y="2954"/>
                </a:lnTo>
              </a:path>
            </a:pathLst>
          </a:custGeom>
          <a:noFill/>
          <a:ln w="17463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AF0538-B2C5-4043-8AB4-C18557A9E78D}"/>
              </a:ext>
            </a:extLst>
          </p:cNvPr>
          <p:cNvCxnSpPr>
            <a:cxnSpLocks/>
          </p:cNvCxnSpPr>
          <p:nvPr/>
        </p:nvCxnSpPr>
        <p:spPr>
          <a:xfrm flipV="1">
            <a:off x="2377554" y="3955091"/>
            <a:ext cx="5993240" cy="6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16FDC1-515C-4D7B-AD01-DD4BAD8AD1B2}"/>
              </a:ext>
            </a:extLst>
          </p:cNvPr>
          <p:cNvSpPr txBox="1"/>
          <p:nvPr/>
        </p:nvSpPr>
        <p:spPr>
          <a:xfrm>
            <a:off x="1452288" y="3961883"/>
            <a:ext cx="7093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                             20          25         30          35          40          45          50          55          60           65          70          75          80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0BA6B-5988-4A2F-AAB4-92F7D004F38B}"/>
              </a:ext>
            </a:extLst>
          </p:cNvPr>
          <p:cNvSpPr txBox="1"/>
          <p:nvPr/>
        </p:nvSpPr>
        <p:spPr>
          <a:xfrm>
            <a:off x="3213846" y="4253013"/>
            <a:ext cx="2433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Patients with treatment success (%)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4864C6-547B-4A5B-BB9D-F8B1F245135C}"/>
              </a:ext>
            </a:extLst>
          </p:cNvPr>
          <p:cNvCxnSpPr>
            <a:cxnSpLocks/>
          </p:cNvCxnSpPr>
          <p:nvPr/>
        </p:nvCxnSpPr>
        <p:spPr>
          <a:xfrm flipV="1">
            <a:off x="2377554" y="1410889"/>
            <a:ext cx="0" cy="2550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607143-664D-407D-A1A2-EB1EAC937F3A}"/>
              </a:ext>
            </a:extLst>
          </p:cNvPr>
          <p:cNvCxnSpPr>
            <a:cxnSpLocks/>
          </p:cNvCxnSpPr>
          <p:nvPr/>
        </p:nvCxnSpPr>
        <p:spPr>
          <a:xfrm flipV="1">
            <a:off x="6712011" y="1712211"/>
            <a:ext cx="0" cy="224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5">
            <a:extLst>
              <a:ext uri="{FF2B5EF4-FFF2-40B4-BE49-F238E27FC236}">
                <a16:creationId xmlns:a16="http://schemas.microsoft.com/office/drawing/2014/main" id="{C39435D3-14E2-41D4-8873-D6212102EB91}"/>
              </a:ext>
            </a:extLst>
          </p:cNvPr>
          <p:cNvSpPr>
            <a:spLocks/>
          </p:cNvSpPr>
          <p:nvPr/>
        </p:nvSpPr>
        <p:spPr bwMode="auto">
          <a:xfrm>
            <a:off x="4101655" y="1712212"/>
            <a:ext cx="2390078" cy="2155475"/>
          </a:xfrm>
          <a:custGeom>
            <a:avLst/>
            <a:gdLst/>
            <a:ahLst/>
            <a:cxnLst>
              <a:cxn ang="0">
                <a:pos x="70" y="2954"/>
              </a:cxn>
              <a:cxn ang="0">
                <a:pos x="146" y="2952"/>
              </a:cxn>
              <a:cxn ang="0">
                <a:pos x="223" y="2951"/>
              </a:cxn>
              <a:cxn ang="0">
                <a:pos x="299" y="2949"/>
              </a:cxn>
              <a:cxn ang="0">
                <a:pos x="375" y="2945"/>
              </a:cxn>
              <a:cxn ang="0">
                <a:pos x="451" y="2940"/>
              </a:cxn>
              <a:cxn ang="0">
                <a:pos x="527" y="2931"/>
              </a:cxn>
              <a:cxn ang="0">
                <a:pos x="604" y="2919"/>
              </a:cxn>
              <a:cxn ang="0">
                <a:pos x="680" y="2903"/>
              </a:cxn>
              <a:cxn ang="0">
                <a:pos x="756" y="2880"/>
              </a:cxn>
              <a:cxn ang="0">
                <a:pos x="832" y="2850"/>
              </a:cxn>
              <a:cxn ang="0">
                <a:pos x="908" y="2808"/>
              </a:cxn>
              <a:cxn ang="0">
                <a:pos x="985" y="2755"/>
              </a:cxn>
              <a:cxn ang="0">
                <a:pos x="1061" y="2686"/>
              </a:cxn>
              <a:cxn ang="0">
                <a:pos x="1137" y="2602"/>
              </a:cxn>
              <a:cxn ang="0">
                <a:pos x="1213" y="2497"/>
              </a:cxn>
              <a:cxn ang="0">
                <a:pos x="1289" y="2370"/>
              </a:cxn>
              <a:cxn ang="0">
                <a:pos x="1366" y="2222"/>
              </a:cxn>
              <a:cxn ang="0">
                <a:pos x="1442" y="2052"/>
              </a:cxn>
              <a:cxn ang="0">
                <a:pos x="1518" y="1861"/>
              </a:cxn>
              <a:cxn ang="0">
                <a:pos x="1594" y="1652"/>
              </a:cxn>
              <a:cxn ang="0">
                <a:pos x="1670" y="1429"/>
              </a:cxn>
              <a:cxn ang="0">
                <a:pos x="1747" y="1199"/>
              </a:cxn>
              <a:cxn ang="0">
                <a:pos x="1823" y="966"/>
              </a:cxn>
              <a:cxn ang="0">
                <a:pos x="1899" y="741"/>
              </a:cxn>
              <a:cxn ang="0">
                <a:pos x="1975" y="532"/>
              </a:cxn>
              <a:cxn ang="0">
                <a:pos x="2051" y="347"/>
              </a:cxn>
              <a:cxn ang="0">
                <a:pos x="2128" y="195"/>
              </a:cxn>
              <a:cxn ang="0">
                <a:pos x="2204" y="84"/>
              </a:cxn>
              <a:cxn ang="0">
                <a:pos x="2280" y="18"/>
              </a:cxn>
              <a:cxn ang="0">
                <a:pos x="2356" y="0"/>
              </a:cxn>
              <a:cxn ang="0">
                <a:pos x="2432" y="33"/>
              </a:cxn>
              <a:cxn ang="0">
                <a:pos x="2510" y="113"/>
              </a:cxn>
              <a:cxn ang="0">
                <a:pos x="2586" y="238"/>
              </a:cxn>
              <a:cxn ang="0">
                <a:pos x="2662" y="400"/>
              </a:cxn>
              <a:cxn ang="0">
                <a:pos x="2738" y="594"/>
              </a:cxn>
              <a:cxn ang="0">
                <a:pos x="2814" y="809"/>
              </a:cxn>
              <a:cxn ang="0">
                <a:pos x="2890" y="1037"/>
              </a:cxn>
              <a:cxn ang="0">
                <a:pos x="2967" y="1270"/>
              </a:cxn>
              <a:cxn ang="0">
                <a:pos x="3043" y="1499"/>
              </a:cxn>
              <a:cxn ang="0">
                <a:pos x="3119" y="1718"/>
              </a:cxn>
              <a:cxn ang="0">
                <a:pos x="3195" y="1922"/>
              </a:cxn>
              <a:cxn ang="0">
                <a:pos x="3271" y="2107"/>
              </a:cxn>
              <a:cxn ang="0">
                <a:pos x="3348" y="2270"/>
              </a:cxn>
              <a:cxn ang="0">
                <a:pos x="3424" y="2412"/>
              </a:cxn>
              <a:cxn ang="0">
                <a:pos x="3500" y="2531"/>
              </a:cxn>
              <a:cxn ang="0">
                <a:pos x="3576" y="2630"/>
              </a:cxn>
              <a:cxn ang="0">
                <a:pos x="3652" y="2709"/>
              </a:cxn>
              <a:cxn ang="0">
                <a:pos x="3729" y="2773"/>
              </a:cxn>
              <a:cxn ang="0">
                <a:pos x="3805" y="2822"/>
              </a:cxn>
              <a:cxn ang="0">
                <a:pos x="3881" y="2860"/>
              </a:cxn>
              <a:cxn ang="0">
                <a:pos x="3957" y="2888"/>
              </a:cxn>
              <a:cxn ang="0">
                <a:pos x="4033" y="2908"/>
              </a:cxn>
              <a:cxn ang="0">
                <a:pos x="4110" y="2923"/>
              </a:cxn>
              <a:cxn ang="0">
                <a:pos x="4186" y="2933"/>
              </a:cxn>
              <a:cxn ang="0">
                <a:pos x="4262" y="2941"/>
              </a:cxn>
              <a:cxn ang="0">
                <a:pos x="4338" y="2946"/>
              </a:cxn>
              <a:cxn ang="0">
                <a:pos x="4414" y="2950"/>
              </a:cxn>
              <a:cxn ang="0">
                <a:pos x="4491" y="2951"/>
              </a:cxn>
              <a:cxn ang="0">
                <a:pos x="4567" y="2952"/>
              </a:cxn>
              <a:cxn ang="0">
                <a:pos x="4643" y="2954"/>
              </a:cxn>
            </a:cxnLst>
            <a:rect l="0" t="0" r="r" b="b"/>
            <a:pathLst>
              <a:path w="4690" h="2954">
                <a:moveTo>
                  <a:pt x="0" y="2954"/>
                </a:moveTo>
                <a:lnTo>
                  <a:pt x="5" y="2954"/>
                </a:lnTo>
                <a:lnTo>
                  <a:pt x="11" y="2954"/>
                </a:lnTo>
                <a:lnTo>
                  <a:pt x="18" y="2954"/>
                </a:lnTo>
                <a:lnTo>
                  <a:pt x="23" y="2954"/>
                </a:lnTo>
                <a:lnTo>
                  <a:pt x="29" y="2954"/>
                </a:lnTo>
                <a:lnTo>
                  <a:pt x="35" y="2954"/>
                </a:lnTo>
                <a:lnTo>
                  <a:pt x="40" y="2954"/>
                </a:lnTo>
                <a:lnTo>
                  <a:pt x="47" y="2954"/>
                </a:lnTo>
                <a:lnTo>
                  <a:pt x="52" y="2954"/>
                </a:lnTo>
                <a:lnTo>
                  <a:pt x="58" y="2954"/>
                </a:lnTo>
                <a:lnTo>
                  <a:pt x="64" y="2954"/>
                </a:lnTo>
                <a:lnTo>
                  <a:pt x="70" y="2954"/>
                </a:lnTo>
                <a:lnTo>
                  <a:pt x="76" y="2954"/>
                </a:lnTo>
                <a:lnTo>
                  <a:pt x="82" y="2954"/>
                </a:lnTo>
                <a:lnTo>
                  <a:pt x="87" y="2954"/>
                </a:lnTo>
                <a:lnTo>
                  <a:pt x="94" y="2954"/>
                </a:lnTo>
                <a:lnTo>
                  <a:pt x="99" y="2954"/>
                </a:lnTo>
                <a:lnTo>
                  <a:pt x="105" y="2954"/>
                </a:lnTo>
                <a:lnTo>
                  <a:pt x="111" y="2954"/>
                </a:lnTo>
                <a:lnTo>
                  <a:pt x="116" y="2954"/>
                </a:lnTo>
                <a:lnTo>
                  <a:pt x="123" y="2952"/>
                </a:lnTo>
                <a:lnTo>
                  <a:pt x="129" y="2952"/>
                </a:lnTo>
                <a:lnTo>
                  <a:pt x="134" y="2952"/>
                </a:lnTo>
                <a:lnTo>
                  <a:pt x="140" y="2952"/>
                </a:lnTo>
                <a:lnTo>
                  <a:pt x="146" y="2952"/>
                </a:lnTo>
                <a:lnTo>
                  <a:pt x="152" y="2952"/>
                </a:lnTo>
                <a:lnTo>
                  <a:pt x="158" y="2952"/>
                </a:lnTo>
                <a:lnTo>
                  <a:pt x="163" y="2952"/>
                </a:lnTo>
                <a:lnTo>
                  <a:pt x="170" y="2952"/>
                </a:lnTo>
                <a:lnTo>
                  <a:pt x="176" y="2952"/>
                </a:lnTo>
                <a:lnTo>
                  <a:pt x="181" y="2952"/>
                </a:lnTo>
                <a:lnTo>
                  <a:pt x="187" y="2952"/>
                </a:lnTo>
                <a:lnTo>
                  <a:pt x="194" y="2951"/>
                </a:lnTo>
                <a:lnTo>
                  <a:pt x="199" y="2951"/>
                </a:lnTo>
                <a:lnTo>
                  <a:pt x="205" y="2951"/>
                </a:lnTo>
                <a:lnTo>
                  <a:pt x="210" y="2951"/>
                </a:lnTo>
                <a:lnTo>
                  <a:pt x="216" y="2951"/>
                </a:lnTo>
                <a:lnTo>
                  <a:pt x="223" y="2951"/>
                </a:lnTo>
                <a:lnTo>
                  <a:pt x="228" y="2951"/>
                </a:lnTo>
                <a:lnTo>
                  <a:pt x="234" y="2951"/>
                </a:lnTo>
                <a:lnTo>
                  <a:pt x="240" y="2951"/>
                </a:lnTo>
                <a:lnTo>
                  <a:pt x="246" y="2950"/>
                </a:lnTo>
                <a:lnTo>
                  <a:pt x="252" y="2950"/>
                </a:lnTo>
                <a:lnTo>
                  <a:pt x="257" y="2950"/>
                </a:lnTo>
                <a:lnTo>
                  <a:pt x="263" y="2950"/>
                </a:lnTo>
                <a:lnTo>
                  <a:pt x="270" y="2950"/>
                </a:lnTo>
                <a:lnTo>
                  <a:pt x="275" y="2950"/>
                </a:lnTo>
                <a:lnTo>
                  <a:pt x="281" y="2950"/>
                </a:lnTo>
                <a:lnTo>
                  <a:pt x="287" y="2949"/>
                </a:lnTo>
                <a:lnTo>
                  <a:pt x="292" y="2949"/>
                </a:lnTo>
                <a:lnTo>
                  <a:pt x="299" y="2949"/>
                </a:lnTo>
                <a:lnTo>
                  <a:pt x="305" y="2949"/>
                </a:lnTo>
                <a:lnTo>
                  <a:pt x="310" y="2949"/>
                </a:lnTo>
                <a:lnTo>
                  <a:pt x="316" y="2947"/>
                </a:lnTo>
                <a:lnTo>
                  <a:pt x="322" y="2947"/>
                </a:lnTo>
                <a:lnTo>
                  <a:pt x="328" y="2947"/>
                </a:lnTo>
                <a:lnTo>
                  <a:pt x="334" y="2947"/>
                </a:lnTo>
                <a:lnTo>
                  <a:pt x="339" y="2947"/>
                </a:lnTo>
                <a:lnTo>
                  <a:pt x="346" y="2946"/>
                </a:lnTo>
                <a:lnTo>
                  <a:pt x="352" y="2946"/>
                </a:lnTo>
                <a:lnTo>
                  <a:pt x="357" y="2946"/>
                </a:lnTo>
                <a:lnTo>
                  <a:pt x="363" y="2946"/>
                </a:lnTo>
                <a:lnTo>
                  <a:pt x="368" y="2945"/>
                </a:lnTo>
                <a:lnTo>
                  <a:pt x="375" y="2945"/>
                </a:lnTo>
                <a:lnTo>
                  <a:pt x="381" y="2945"/>
                </a:lnTo>
                <a:lnTo>
                  <a:pt x="386" y="2943"/>
                </a:lnTo>
                <a:lnTo>
                  <a:pt x="392" y="2943"/>
                </a:lnTo>
                <a:lnTo>
                  <a:pt x="399" y="2943"/>
                </a:lnTo>
                <a:lnTo>
                  <a:pt x="404" y="2943"/>
                </a:lnTo>
                <a:lnTo>
                  <a:pt x="410" y="2942"/>
                </a:lnTo>
                <a:lnTo>
                  <a:pt x="415" y="2942"/>
                </a:lnTo>
                <a:lnTo>
                  <a:pt x="422" y="2941"/>
                </a:lnTo>
                <a:lnTo>
                  <a:pt x="428" y="2941"/>
                </a:lnTo>
                <a:lnTo>
                  <a:pt x="433" y="2941"/>
                </a:lnTo>
                <a:lnTo>
                  <a:pt x="439" y="2940"/>
                </a:lnTo>
                <a:lnTo>
                  <a:pt x="446" y="2940"/>
                </a:lnTo>
                <a:lnTo>
                  <a:pt x="451" y="2940"/>
                </a:lnTo>
                <a:lnTo>
                  <a:pt x="457" y="2938"/>
                </a:lnTo>
                <a:lnTo>
                  <a:pt x="463" y="2938"/>
                </a:lnTo>
                <a:lnTo>
                  <a:pt x="468" y="2937"/>
                </a:lnTo>
                <a:lnTo>
                  <a:pt x="475" y="2937"/>
                </a:lnTo>
                <a:lnTo>
                  <a:pt x="480" y="2936"/>
                </a:lnTo>
                <a:lnTo>
                  <a:pt x="486" y="2936"/>
                </a:lnTo>
                <a:lnTo>
                  <a:pt x="492" y="2935"/>
                </a:lnTo>
                <a:lnTo>
                  <a:pt x="498" y="2935"/>
                </a:lnTo>
                <a:lnTo>
                  <a:pt x="504" y="2933"/>
                </a:lnTo>
                <a:lnTo>
                  <a:pt x="510" y="2933"/>
                </a:lnTo>
                <a:lnTo>
                  <a:pt x="515" y="2932"/>
                </a:lnTo>
                <a:lnTo>
                  <a:pt x="522" y="2932"/>
                </a:lnTo>
                <a:lnTo>
                  <a:pt x="527" y="2931"/>
                </a:lnTo>
                <a:lnTo>
                  <a:pt x="533" y="2931"/>
                </a:lnTo>
                <a:lnTo>
                  <a:pt x="539" y="2930"/>
                </a:lnTo>
                <a:lnTo>
                  <a:pt x="544" y="2928"/>
                </a:lnTo>
                <a:lnTo>
                  <a:pt x="551" y="2928"/>
                </a:lnTo>
                <a:lnTo>
                  <a:pt x="557" y="2927"/>
                </a:lnTo>
                <a:lnTo>
                  <a:pt x="562" y="2926"/>
                </a:lnTo>
                <a:lnTo>
                  <a:pt x="568" y="2926"/>
                </a:lnTo>
                <a:lnTo>
                  <a:pt x="574" y="2924"/>
                </a:lnTo>
                <a:lnTo>
                  <a:pt x="580" y="2923"/>
                </a:lnTo>
                <a:lnTo>
                  <a:pt x="586" y="2922"/>
                </a:lnTo>
                <a:lnTo>
                  <a:pt x="591" y="2922"/>
                </a:lnTo>
                <a:lnTo>
                  <a:pt x="598" y="2921"/>
                </a:lnTo>
                <a:lnTo>
                  <a:pt x="604" y="2919"/>
                </a:lnTo>
                <a:lnTo>
                  <a:pt x="609" y="2918"/>
                </a:lnTo>
                <a:lnTo>
                  <a:pt x="615" y="2917"/>
                </a:lnTo>
                <a:lnTo>
                  <a:pt x="622" y="2916"/>
                </a:lnTo>
                <a:lnTo>
                  <a:pt x="627" y="2914"/>
                </a:lnTo>
                <a:lnTo>
                  <a:pt x="633" y="2913"/>
                </a:lnTo>
                <a:lnTo>
                  <a:pt x="638" y="2912"/>
                </a:lnTo>
                <a:lnTo>
                  <a:pt x="644" y="2911"/>
                </a:lnTo>
                <a:lnTo>
                  <a:pt x="651" y="2909"/>
                </a:lnTo>
                <a:lnTo>
                  <a:pt x="656" y="2908"/>
                </a:lnTo>
                <a:lnTo>
                  <a:pt x="662" y="2907"/>
                </a:lnTo>
                <a:lnTo>
                  <a:pt x="668" y="2905"/>
                </a:lnTo>
                <a:lnTo>
                  <a:pt x="674" y="2904"/>
                </a:lnTo>
                <a:lnTo>
                  <a:pt x="680" y="2903"/>
                </a:lnTo>
                <a:lnTo>
                  <a:pt x="685" y="2902"/>
                </a:lnTo>
                <a:lnTo>
                  <a:pt x="691" y="2899"/>
                </a:lnTo>
                <a:lnTo>
                  <a:pt x="698" y="2898"/>
                </a:lnTo>
                <a:lnTo>
                  <a:pt x="703" y="2897"/>
                </a:lnTo>
                <a:lnTo>
                  <a:pt x="709" y="2895"/>
                </a:lnTo>
                <a:lnTo>
                  <a:pt x="715" y="2893"/>
                </a:lnTo>
                <a:lnTo>
                  <a:pt x="720" y="2892"/>
                </a:lnTo>
                <a:lnTo>
                  <a:pt x="727" y="2889"/>
                </a:lnTo>
                <a:lnTo>
                  <a:pt x="733" y="2888"/>
                </a:lnTo>
                <a:lnTo>
                  <a:pt x="738" y="2886"/>
                </a:lnTo>
                <a:lnTo>
                  <a:pt x="744" y="2884"/>
                </a:lnTo>
                <a:lnTo>
                  <a:pt x="750" y="2881"/>
                </a:lnTo>
                <a:lnTo>
                  <a:pt x="756" y="2880"/>
                </a:lnTo>
                <a:lnTo>
                  <a:pt x="762" y="2878"/>
                </a:lnTo>
                <a:lnTo>
                  <a:pt x="767" y="2876"/>
                </a:lnTo>
                <a:lnTo>
                  <a:pt x="774" y="2874"/>
                </a:lnTo>
                <a:lnTo>
                  <a:pt x="780" y="2871"/>
                </a:lnTo>
                <a:lnTo>
                  <a:pt x="785" y="2869"/>
                </a:lnTo>
                <a:lnTo>
                  <a:pt x="791" y="2868"/>
                </a:lnTo>
                <a:lnTo>
                  <a:pt x="796" y="2865"/>
                </a:lnTo>
                <a:lnTo>
                  <a:pt x="803" y="2862"/>
                </a:lnTo>
                <a:lnTo>
                  <a:pt x="809" y="2860"/>
                </a:lnTo>
                <a:lnTo>
                  <a:pt x="814" y="2857"/>
                </a:lnTo>
                <a:lnTo>
                  <a:pt x="820" y="2855"/>
                </a:lnTo>
                <a:lnTo>
                  <a:pt x="827" y="2852"/>
                </a:lnTo>
                <a:lnTo>
                  <a:pt x="832" y="2850"/>
                </a:lnTo>
                <a:lnTo>
                  <a:pt x="838" y="2846"/>
                </a:lnTo>
                <a:lnTo>
                  <a:pt x="843" y="2843"/>
                </a:lnTo>
                <a:lnTo>
                  <a:pt x="850" y="2841"/>
                </a:lnTo>
                <a:lnTo>
                  <a:pt x="856" y="2838"/>
                </a:lnTo>
                <a:lnTo>
                  <a:pt x="861" y="2835"/>
                </a:lnTo>
                <a:lnTo>
                  <a:pt x="867" y="2832"/>
                </a:lnTo>
                <a:lnTo>
                  <a:pt x="874" y="2828"/>
                </a:lnTo>
                <a:lnTo>
                  <a:pt x="879" y="2826"/>
                </a:lnTo>
                <a:lnTo>
                  <a:pt x="885" y="2822"/>
                </a:lnTo>
                <a:lnTo>
                  <a:pt x="891" y="2818"/>
                </a:lnTo>
                <a:lnTo>
                  <a:pt x="896" y="2816"/>
                </a:lnTo>
                <a:lnTo>
                  <a:pt x="903" y="2812"/>
                </a:lnTo>
                <a:lnTo>
                  <a:pt x="908" y="2808"/>
                </a:lnTo>
                <a:lnTo>
                  <a:pt x="914" y="2804"/>
                </a:lnTo>
                <a:lnTo>
                  <a:pt x="920" y="2800"/>
                </a:lnTo>
                <a:lnTo>
                  <a:pt x="926" y="2797"/>
                </a:lnTo>
                <a:lnTo>
                  <a:pt x="932" y="2793"/>
                </a:lnTo>
                <a:lnTo>
                  <a:pt x="938" y="2789"/>
                </a:lnTo>
                <a:lnTo>
                  <a:pt x="943" y="2785"/>
                </a:lnTo>
                <a:lnTo>
                  <a:pt x="950" y="2781"/>
                </a:lnTo>
                <a:lnTo>
                  <a:pt x="955" y="2776"/>
                </a:lnTo>
                <a:lnTo>
                  <a:pt x="961" y="2773"/>
                </a:lnTo>
                <a:lnTo>
                  <a:pt x="967" y="2769"/>
                </a:lnTo>
                <a:lnTo>
                  <a:pt x="972" y="2764"/>
                </a:lnTo>
                <a:lnTo>
                  <a:pt x="979" y="2760"/>
                </a:lnTo>
                <a:lnTo>
                  <a:pt x="985" y="2755"/>
                </a:lnTo>
                <a:lnTo>
                  <a:pt x="990" y="2750"/>
                </a:lnTo>
                <a:lnTo>
                  <a:pt x="996" y="2745"/>
                </a:lnTo>
                <a:lnTo>
                  <a:pt x="1003" y="2741"/>
                </a:lnTo>
                <a:lnTo>
                  <a:pt x="1008" y="2736"/>
                </a:lnTo>
                <a:lnTo>
                  <a:pt x="1014" y="2731"/>
                </a:lnTo>
                <a:lnTo>
                  <a:pt x="1019" y="2726"/>
                </a:lnTo>
                <a:lnTo>
                  <a:pt x="1026" y="2721"/>
                </a:lnTo>
                <a:lnTo>
                  <a:pt x="1032" y="2714"/>
                </a:lnTo>
                <a:lnTo>
                  <a:pt x="1037" y="2709"/>
                </a:lnTo>
                <a:lnTo>
                  <a:pt x="1043" y="2704"/>
                </a:lnTo>
                <a:lnTo>
                  <a:pt x="1050" y="2698"/>
                </a:lnTo>
                <a:lnTo>
                  <a:pt x="1055" y="2693"/>
                </a:lnTo>
                <a:lnTo>
                  <a:pt x="1061" y="2686"/>
                </a:lnTo>
                <a:lnTo>
                  <a:pt x="1066" y="2680"/>
                </a:lnTo>
                <a:lnTo>
                  <a:pt x="1072" y="2675"/>
                </a:lnTo>
                <a:lnTo>
                  <a:pt x="1079" y="2669"/>
                </a:lnTo>
                <a:lnTo>
                  <a:pt x="1084" y="2662"/>
                </a:lnTo>
                <a:lnTo>
                  <a:pt x="1090" y="2656"/>
                </a:lnTo>
                <a:lnTo>
                  <a:pt x="1096" y="2650"/>
                </a:lnTo>
                <a:lnTo>
                  <a:pt x="1102" y="2642"/>
                </a:lnTo>
                <a:lnTo>
                  <a:pt x="1108" y="2636"/>
                </a:lnTo>
                <a:lnTo>
                  <a:pt x="1113" y="2630"/>
                </a:lnTo>
                <a:lnTo>
                  <a:pt x="1119" y="2622"/>
                </a:lnTo>
                <a:lnTo>
                  <a:pt x="1126" y="2616"/>
                </a:lnTo>
                <a:lnTo>
                  <a:pt x="1131" y="2608"/>
                </a:lnTo>
                <a:lnTo>
                  <a:pt x="1137" y="2602"/>
                </a:lnTo>
                <a:lnTo>
                  <a:pt x="1143" y="2594"/>
                </a:lnTo>
                <a:lnTo>
                  <a:pt x="1148" y="2586"/>
                </a:lnTo>
                <a:lnTo>
                  <a:pt x="1155" y="2579"/>
                </a:lnTo>
                <a:lnTo>
                  <a:pt x="1161" y="2571"/>
                </a:lnTo>
                <a:lnTo>
                  <a:pt x="1166" y="2564"/>
                </a:lnTo>
                <a:lnTo>
                  <a:pt x="1172" y="2555"/>
                </a:lnTo>
                <a:lnTo>
                  <a:pt x="1178" y="2547"/>
                </a:lnTo>
                <a:lnTo>
                  <a:pt x="1184" y="2538"/>
                </a:lnTo>
                <a:lnTo>
                  <a:pt x="1190" y="2531"/>
                </a:lnTo>
                <a:lnTo>
                  <a:pt x="1195" y="2522"/>
                </a:lnTo>
                <a:lnTo>
                  <a:pt x="1202" y="2514"/>
                </a:lnTo>
                <a:lnTo>
                  <a:pt x="1208" y="2505"/>
                </a:lnTo>
                <a:lnTo>
                  <a:pt x="1213" y="2497"/>
                </a:lnTo>
                <a:lnTo>
                  <a:pt x="1219" y="2488"/>
                </a:lnTo>
                <a:lnTo>
                  <a:pt x="1224" y="2479"/>
                </a:lnTo>
                <a:lnTo>
                  <a:pt x="1231" y="2469"/>
                </a:lnTo>
                <a:lnTo>
                  <a:pt x="1237" y="2460"/>
                </a:lnTo>
                <a:lnTo>
                  <a:pt x="1242" y="2450"/>
                </a:lnTo>
                <a:lnTo>
                  <a:pt x="1248" y="2441"/>
                </a:lnTo>
                <a:lnTo>
                  <a:pt x="1255" y="2431"/>
                </a:lnTo>
                <a:lnTo>
                  <a:pt x="1260" y="2422"/>
                </a:lnTo>
                <a:lnTo>
                  <a:pt x="1266" y="2412"/>
                </a:lnTo>
                <a:lnTo>
                  <a:pt x="1272" y="2402"/>
                </a:lnTo>
                <a:lnTo>
                  <a:pt x="1278" y="2392"/>
                </a:lnTo>
                <a:lnTo>
                  <a:pt x="1284" y="2380"/>
                </a:lnTo>
                <a:lnTo>
                  <a:pt x="1289" y="2370"/>
                </a:lnTo>
                <a:lnTo>
                  <a:pt x="1295" y="2360"/>
                </a:lnTo>
                <a:lnTo>
                  <a:pt x="1302" y="2348"/>
                </a:lnTo>
                <a:lnTo>
                  <a:pt x="1307" y="2338"/>
                </a:lnTo>
                <a:lnTo>
                  <a:pt x="1313" y="2327"/>
                </a:lnTo>
                <a:lnTo>
                  <a:pt x="1319" y="2316"/>
                </a:lnTo>
                <a:lnTo>
                  <a:pt x="1324" y="2304"/>
                </a:lnTo>
                <a:lnTo>
                  <a:pt x="1331" y="2293"/>
                </a:lnTo>
                <a:lnTo>
                  <a:pt x="1336" y="2281"/>
                </a:lnTo>
                <a:lnTo>
                  <a:pt x="1342" y="2270"/>
                </a:lnTo>
                <a:lnTo>
                  <a:pt x="1348" y="2259"/>
                </a:lnTo>
                <a:lnTo>
                  <a:pt x="1354" y="2246"/>
                </a:lnTo>
                <a:lnTo>
                  <a:pt x="1360" y="2235"/>
                </a:lnTo>
                <a:lnTo>
                  <a:pt x="1366" y="2222"/>
                </a:lnTo>
                <a:lnTo>
                  <a:pt x="1371" y="2210"/>
                </a:lnTo>
                <a:lnTo>
                  <a:pt x="1378" y="2198"/>
                </a:lnTo>
                <a:lnTo>
                  <a:pt x="1383" y="2185"/>
                </a:lnTo>
                <a:lnTo>
                  <a:pt x="1389" y="2173"/>
                </a:lnTo>
                <a:lnTo>
                  <a:pt x="1395" y="2160"/>
                </a:lnTo>
                <a:lnTo>
                  <a:pt x="1400" y="2146"/>
                </a:lnTo>
                <a:lnTo>
                  <a:pt x="1407" y="2133"/>
                </a:lnTo>
                <a:lnTo>
                  <a:pt x="1413" y="2121"/>
                </a:lnTo>
                <a:lnTo>
                  <a:pt x="1418" y="2107"/>
                </a:lnTo>
                <a:lnTo>
                  <a:pt x="1424" y="2094"/>
                </a:lnTo>
                <a:lnTo>
                  <a:pt x="1431" y="2080"/>
                </a:lnTo>
                <a:lnTo>
                  <a:pt x="1436" y="2066"/>
                </a:lnTo>
                <a:lnTo>
                  <a:pt x="1442" y="2052"/>
                </a:lnTo>
                <a:lnTo>
                  <a:pt x="1447" y="2038"/>
                </a:lnTo>
                <a:lnTo>
                  <a:pt x="1454" y="2024"/>
                </a:lnTo>
                <a:lnTo>
                  <a:pt x="1460" y="2010"/>
                </a:lnTo>
                <a:lnTo>
                  <a:pt x="1465" y="1995"/>
                </a:lnTo>
                <a:lnTo>
                  <a:pt x="1471" y="1981"/>
                </a:lnTo>
                <a:lnTo>
                  <a:pt x="1478" y="1966"/>
                </a:lnTo>
                <a:lnTo>
                  <a:pt x="1483" y="1952"/>
                </a:lnTo>
                <a:lnTo>
                  <a:pt x="1489" y="1937"/>
                </a:lnTo>
                <a:lnTo>
                  <a:pt x="1494" y="1922"/>
                </a:lnTo>
                <a:lnTo>
                  <a:pt x="1500" y="1907"/>
                </a:lnTo>
                <a:lnTo>
                  <a:pt x="1507" y="1891"/>
                </a:lnTo>
                <a:lnTo>
                  <a:pt x="1512" y="1876"/>
                </a:lnTo>
                <a:lnTo>
                  <a:pt x="1518" y="1861"/>
                </a:lnTo>
                <a:lnTo>
                  <a:pt x="1524" y="1846"/>
                </a:lnTo>
                <a:lnTo>
                  <a:pt x="1530" y="1831"/>
                </a:lnTo>
                <a:lnTo>
                  <a:pt x="1536" y="1814"/>
                </a:lnTo>
                <a:lnTo>
                  <a:pt x="1542" y="1799"/>
                </a:lnTo>
                <a:lnTo>
                  <a:pt x="1547" y="1783"/>
                </a:lnTo>
                <a:lnTo>
                  <a:pt x="1554" y="1767"/>
                </a:lnTo>
                <a:lnTo>
                  <a:pt x="1559" y="1751"/>
                </a:lnTo>
                <a:lnTo>
                  <a:pt x="1565" y="1734"/>
                </a:lnTo>
                <a:lnTo>
                  <a:pt x="1571" y="1718"/>
                </a:lnTo>
                <a:lnTo>
                  <a:pt x="1576" y="1702"/>
                </a:lnTo>
                <a:lnTo>
                  <a:pt x="1583" y="1685"/>
                </a:lnTo>
                <a:lnTo>
                  <a:pt x="1589" y="1669"/>
                </a:lnTo>
                <a:lnTo>
                  <a:pt x="1594" y="1652"/>
                </a:lnTo>
                <a:lnTo>
                  <a:pt x="1600" y="1636"/>
                </a:lnTo>
                <a:lnTo>
                  <a:pt x="1606" y="1619"/>
                </a:lnTo>
                <a:lnTo>
                  <a:pt x="1612" y="1602"/>
                </a:lnTo>
                <a:lnTo>
                  <a:pt x="1618" y="1585"/>
                </a:lnTo>
                <a:lnTo>
                  <a:pt x="1623" y="1569"/>
                </a:lnTo>
                <a:lnTo>
                  <a:pt x="1630" y="1551"/>
                </a:lnTo>
                <a:lnTo>
                  <a:pt x="1636" y="1533"/>
                </a:lnTo>
                <a:lnTo>
                  <a:pt x="1641" y="1517"/>
                </a:lnTo>
                <a:lnTo>
                  <a:pt x="1647" y="1499"/>
                </a:lnTo>
                <a:lnTo>
                  <a:pt x="1652" y="1481"/>
                </a:lnTo>
                <a:lnTo>
                  <a:pt x="1659" y="1465"/>
                </a:lnTo>
                <a:lnTo>
                  <a:pt x="1665" y="1447"/>
                </a:lnTo>
                <a:lnTo>
                  <a:pt x="1670" y="1429"/>
                </a:lnTo>
                <a:lnTo>
                  <a:pt x="1676" y="1412"/>
                </a:lnTo>
                <a:lnTo>
                  <a:pt x="1683" y="1394"/>
                </a:lnTo>
                <a:lnTo>
                  <a:pt x="1688" y="1376"/>
                </a:lnTo>
                <a:lnTo>
                  <a:pt x="1694" y="1359"/>
                </a:lnTo>
                <a:lnTo>
                  <a:pt x="1700" y="1341"/>
                </a:lnTo>
                <a:lnTo>
                  <a:pt x="1706" y="1323"/>
                </a:lnTo>
                <a:lnTo>
                  <a:pt x="1712" y="1305"/>
                </a:lnTo>
                <a:lnTo>
                  <a:pt x="1717" y="1288"/>
                </a:lnTo>
                <a:lnTo>
                  <a:pt x="1723" y="1270"/>
                </a:lnTo>
                <a:lnTo>
                  <a:pt x="1730" y="1252"/>
                </a:lnTo>
                <a:lnTo>
                  <a:pt x="1735" y="1234"/>
                </a:lnTo>
                <a:lnTo>
                  <a:pt x="1741" y="1217"/>
                </a:lnTo>
                <a:lnTo>
                  <a:pt x="1747" y="1199"/>
                </a:lnTo>
                <a:lnTo>
                  <a:pt x="1752" y="1180"/>
                </a:lnTo>
                <a:lnTo>
                  <a:pt x="1759" y="1162"/>
                </a:lnTo>
                <a:lnTo>
                  <a:pt x="1764" y="1145"/>
                </a:lnTo>
                <a:lnTo>
                  <a:pt x="1770" y="1127"/>
                </a:lnTo>
                <a:lnTo>
                  <a:pt x="1776" y="1109"/>
                </a:lnTo>
                <a:lnTo>
                  <a:pt x="1782" y="1091"/>
                </a:lnTo>
                <a:lnTo>
                  <a:pt x="1788" y="1072"/>
                </a:lnTo>
                <a:lnTo>
                  <a:pt x="1794" y="1055"/>
                </a:lnTo>
                <a:lnTo>
                  <a:pt x="1799" y="1037"/>
                </a:lnTo>
                <a:lnTo>
                  <a:pt x="1806" y="1019"/>
                </a:lnTo>
                <a:lnTo>
                  <a:pt x="1811" y="1002"/>
                </a:lnTo>
                <a:lnTo>
                  <a:pt x="1817" y="984"/>
                </a:lnTo>
                <a:lnTo>
                  <a:pt x="1823" y="966"/>
                </a:lnTo>
                <a:lnTo>
                  <a:pt x="1828" y="948"/>
                </a:lnTo>
                <a:lnTo>
                  <a:pt x="1835" y="931"/>
                </a:lnTo>
                <a:lnTo>
                  <a:pt x="1841" y="913"/>
                </a:lnTo>
                <a:lnTo>
                  <a:pt x="1846" y="895"/>
                </a:lnTo>
                <a:lnTo>
                  <a:pt x="1852" y="879"/>
                </a:lnTo>
                <a:lnTo>
                  <a:pt x="1859" y="861"/>
                </a:lnTo>
                <a:lnTo>
                  <a:pt x="1864" y="843"/>
                </a:lnTo>
                <a:lnTo>
                  <a:pt x="1870" y="827"/>
                </a:lnTo>
                <a:lnTo>
                  <a:pt x="1875" y="809"/>
                </a:lnTo>
                <a:lnTo>
                  <a:pt x="1882" y="791"/>
                </a:lnTo>
                <a:lnTo>
                  <a:pt x="1888" y="775"/>
                </a:lnTo>
                <a:lnTo>
                  <a:pt x="1893" y="758"/>
                </a:lnTo>
                <a:lnTo>
                  <a:pt x="1899" y="741"/>
                </a:lnTo>
                <a:lnTo>
                  <a:pt x="1906" y="724"/>
                </a:lnTo>
                <a:lnTo>
                  <a:pt x="1911" y="708"/>
                </a:lnTo>
                <a:lnTo>
                  <a:pt x="1917" y="691"/>
                </a:lnTo>
                <a:lnTo>
                  <a:pt x="1922" y="675"/>
                </a:lnTo>
                <a:lnTo>
                  <a:pt x="1928" y="658"/>
                </a:lnTo>
                <a:lnTo>
                  <a:pt x="1935" y="642"/>
                </a:lnTo>
                <a:lnTo>
                  <a:pt x="1940" y="626"/>
                </a:lnTo>
                <a:lnTo>
                  <a:pt x="1946" y="609"/>
                </a:lnTo>
                <a:lnTo>
                  <a:pt x="1952" y="594"/>
                </a:lnTo>
                <a:lnTo>
                  <a:pt x="1958" y="577"/>
                </a:lnTo>
                <a:lnTo>
                  <a:pt x="1964" y="562"/>
                </a:lnTo>
                <a:lnTo>
                  <a:pt x="1970" y="547"/>
                </a:lnTo>
                <a:lnTo>
                  <a:pt x="1975" y="532"/>
                </a:lnTo>
                <a:lnTo>
                  <a:pt x="1982" y="517"/>
                </a:lnTo>
                <a:lnTo>
                  <a:pt x="1987" y="501"/>
                </a:lnTo>
                <a:lnTo>
                  <a:pt x="1993" y="486"/>
                </a:lnTo>
                <a:lnTo>
                  <a:pt x="1999" y="472"/>
                </a:lnTo>
                <a:lnTo>
                  <a:pt x="2004" y="457"/>
                </a:lnTo>
                <a:lnTo>
                  <a:pt x="2011" y="443"/>
                </a:lnTo>
                <a:lnTo>
                  <a:pt x="2017" y="428"/>
                </a:lnTo>
                <a:lnTo>
                  <a:pt x="2022" y="414"/>
                </a:lnTo>
                <a:lnTo>
                  <a:pt x="2028" y="400"/>
                </a:lnTo>
                <a:lnTo>
                  <a:pt x="2034" y="386"/>
                </a:lnTo>
                <a:lnTo>
                  <a:pt x="2040" y="374"/>
                </a:lnTo>
                <a:lnTo>
                  <a:pt x="2046" y="360"/>
                </a:lnTo>
                <a:lnTo>
                  <a:pt x="2051" y="347"/>
                </a:lnTo>
                <a:lnTo>
                  <a:pt x="2058" y="334"/>
                </a:lnTo>
                <a:lnTo>
                  <a:pt x="2064" y="322"/>
                </a:lnTo>
                <a:lnTo>
                  <a:pt x="2069" y="309"/>
                </a:lnTo>
                <a:lnTo>
                  <a:pt x="2075" y="296"/>
                </a:lnTo>
                <a:lnTo>
                  <a:pt x="2080" y="284"/>
                </a:lnTo>
                <a:lnTo>
                  <a:pt x="2087" y="272"/>
                </a:lnTo>
                <a:lnTo>
                  <a:pt x="2093" y="261"/>
                </a:lnTo>
                <a:lnTo>
                  <a:pt x="2098" y="250"/>
                </a:lnTo>
                <a:lnTo>
                  <a:pt x="2104" y="238"/>
                </a:lnTo>
                <a:lnTo>
                  <a:pt x="2111" y="227"/>
                </a:lnTo>
                <a:lnTo>
                  <a:pt x="2116" y="217"/>
                </a:lnTo>
                <a:lnTo>
                  <a:pt x="2122" y="205"/>
                </a:lnTo>
                <a:lnTo>
                  <a:pt x="2128" y="195"/>
                </a:lnTo>
                <a:lnTo>
                  <a:pt x="2134" y="185"/>
                </a:lnTo>
                <a:lnTo>
                  <a:pt x="2140" y="175"/>
                </a:lnTo>
                <a:lnTo>
                  <a:pt x="2145" y="166"/>
                </a:lnTo>
                <a:lnTo>
                  <a:pt x="2151" y="156"/>
                </a:lnTo>
                <a:lnTo>
                  <a:pt x="2158" y="147"/>
                </a:lnTo>
                <a:lnTo>
                  <a:pt x="2163" y="138"/>
                </a:lnTo>
                <a:lnTo>
                  <a:pt x="2169" y="129"/>
                </a:lnTo>
                <a:lnTo>
                  <a:pt x="2175" y="122"/>
                </a:lnTo>
                <a:lnTo>
                  <a:pt x="2180" y="113"/>
                </a:lnTo>
                <a:lnTo>
                  <a:pt x="2187" y="105"/>
                </a:lnTo>
                <a:lnTo>
                  <a:pt x="2192" y="98"/>
                </a:lnTo>
                <a:lnTo>
                  <a:pt x="2198" y="90"/>
                </a:lnTo>
                <a:lnTo>
                  <a:pt x="2204" y="84"/>
                </a:lnTo>
                <a:lnTo>
                  <a:pt x="2210" y="76"/>
                </a:lnTo>
                <a:lnTo>
                  <a:pt x="2216" y="70"/>
                </a:lnTo>
                <a:lnTo>
                  <a:pt x="2222" y="63"/>
                </a:lnTo>
                <a:lnTo>
                  <a:pt x="2227" y="58"/>
                </a:lnTo>
                <a:lnTo>
                  <a:pt x="2234" y="52"/>
                </a:lnTo>
                <a:lnTo>
                  <a:pt x="2240" y="47"/>
                </a:lnTo>
                <a:lnTo>
                  <a:pt x="2245" y="42"/>
                </a:lnTo>
                <a:lnTo>
                  <a:pt x="2251" y="37"/>
                </a:lnTo>
                <a:lnTo>
                  <a:pt x="2256" y="33"/>
                </a:lnTo>
                <a:lnTo>
                  <a:pt x="2263" y="28"/>
                </a:lnTo>
                <a:lnTo>
                  <a:pt x="2269" y="24"/>
                </a:lnTo>
                <a:lnTo>
                  <a:pt x="2274" y="20"/>
                </a:lnTo>
                <a:lnTo>
                  <a:pt x="2280" y="18"/>
                </a:lnTo>
                <a:lnTo>
                  <a:pt x="2287" y="14"/>
                </a:lnTo>
                <a:lnTo>
                  <a:pt x="2292" y="12"/>
                </a:lnTo>
                <a:lnTo>
                  <a:pt x="2298" y="9"/>
                </a:lnTo>
                <a:lnTo>
                  <a:pt x="2303" y="6"/>
                </a:lnTo>
                <a:lnTo>
                  <a:pt x="2310" y="5"/>
                </a:lnTo>
                <a:lnTo>
                  <a:pt x="2316" y="3"/>
                </a:lnTo>
                <a:lnTo>
                  <a:pt x="2321" y="1"/>
                </a:lnTo>
                <a:lnTo>
                  <a:pt x="2327" y="1"/>
                </a:lnTo>
                <a:lnTo>
                  <a:pt x="2334" y="0"/>
                </a:lnTo>
                <a:lnTo>
                  <a:pt x="2339" y="0"/>
                </a:lnTo>
                <a:lnTo>
                  <a:pt x="2345" y="0"/>
                </a:lnTo>
                <a:lnTo>
                  <a:pt x="2350" y="0"/>
                </a:lnTo>
                <a:lnTo>
                  <a:pt x="2356" y="0"/>
                </a:lnTo>
                <a:lnTo>
                  <a:pt x="2363" y="1"/>
                </a:lnTo>
                <a:lnTo>
                  <a:pt x="2368" y="1"/>
                </a:lnTo>
                <a:lnTo>
                  <a:pt x="2374" y="3"/>
                </a:lnTo>
                <a:lnTo>
                  <a:pt x="2380" y="5"/>
                </a:lnTo>
                <a:lnTo>
                  <a:pt x="2386" y="6"/>
                </a:lnTo>
                <a:lnTo>
                  <a:pt x="2392" y="9"/>
                </a:lnTo>
                <a:lnTo>
                  <a:pt x="2398" y="12"/>
                </a:lnTo>
                <a:lnTo>
                  <a:pt x="2403" y="14"/>
                </a:lnTo>
                <a:lnTo>
                  <a:pt x="2410" y="18"/>
                </a:lnTo>
                <a:lnTo>
                  <a:pt x="2415" y="20"/>
                </a:lnTo>
                <a:lnTo>
                  <a:pt x="2421" y="24"/>
                </a:lnTo>
                <a:lnTo>
                  <a:pt x="2427" y="28"/>
                </a:lnTo>
                <a:lnTo>
                  <a:pt x="2432" y="33"/>
                </a:lnTo>
                <a:lnTo>
                  <a:pt x="2439" y="37"/>
                </a:lnTo>
                <a:lnTo>
                  <a:pt x="2445" y="42"/>
                </a:lnTo>
                <a:lnTo>
                  <a:pt x="2450" y="47"/>
                </a:lnTo>
                <a:lnTo>
                  <a:pt x="2456" y="52"/>
                </a:lnTo>
                <a:lnTo>
                  <a:pt x="2462" y="58"/>
                </a:lnTo>
                <a:lnTo>
                  <a:pt x="2468" y="63"/>
                </a:lnTo>
                <a:lnTo>
                  <a:pt x="2474" y="70"/>
                </a:lnTo>
                <a:lnTo>
                  <a:pt x="2479" y="76"/>
                </a:lnTo>
                <a:lnTo>
                  <a:pt x="2486" y="84"/>
                </a:lnTo>
                <a:lnTo>
                  <a:pt x="2492" y="90"/>
                </a:lnTo>
                <a:lnTo>
                  <a:pt x="2497" y="98"/>
                </a:lnTo>
                <a:lnTo>
                  <a:pt x="2503" y="105"/>
                </a:lnTo>
                <a:lnTo>
                  <a:pt x="2510" y="113"/>
                </a:lnTo>
                <a:lnTo>
                  <a:pt x="2515" y="122"/>
                </a:lnTo>
                <a:lnTo>
                  <a:pt x="2521" y="129"/>
                </a:lnTo>
                <a:lnTo>
                  <a:pt x="2526" y="138"/>
                </a:lnTo>
                <a:lnTo>
                  <a:pt x="2532" y="147"/>
                </a:lnTo>
                <a:lnTo>
                  <a:pt x="2539" y="156"/>
                </a:lnTo>
                <a:lnTo>
                  <a:pt x="2544" y="166"/>
                </a:lnTo>
                <a:lnTo>
                  <a:pt x="2550" y="175"/>
                </a:lnTo>
                <a:lnTo>
                  <a:pt x="2556" y="185"/>
                </a:lnTo>
                <a:lnTo>
                  <a:pt x="2562" y="195"/>
                </a:lnTo>
                <a:lnTo>
                  <a:pt x="2568" y="205"/>
                </a:lnTo>
                <a:lnTo>
                  <a:pt x="2573" y="217"/>
                </a:lnTo>
                <a:lnTo>
                  <a:pt x="2579" y="227"/>
                </a:lnTo>
                <a:lnTo>
                  <a:pt x="2586" y="238"/>
                </a:lnTo>
                <a:lnTo>
                  <a:pt x="2591" y="250"/>
                </a:lnTo>
                <a:lnTo>
                  <a:pt x="2597" y="261"/>
                </a:lnTo>
                <a:lnTo>
                  <a:pt x="2603" y="272"/>
                </a:lnTo>
                <a:lnTo>
                  <a:pt x="2608" y="284"/>
                </a:lnTo>
                <a:lnTo>
                  <a:pt x="2615" y="296"/>
                </a:lnTo>
                <a:lnTo>
                  <a:pt x="2620" y="309"/>
                </a:lnTo>
                <a:lnTo>
                  <a:pt x="2626" y="322"/>
                </a:lnTo>
                <a:lnTo>
                  <a:pt x="2632" y="334"/>
                </a:lnTo>
                <a:lnTo>
                  <a:pt x="2638" y="347"/>
                </a:lnTo>
                <a:lnTo>
                  <a:pt x="2644" y="360"/>
                </a:lnTo>
                <a:lnTo>
                  <a:pt x="2650" y="374"/>
                </a:lnTo>
                <a:lnTo>
                  <a:pt x="2655" y="386"/>
                </a:lnTo>
                <a:lnTo>
                  <a:pt x="2662" y="400"/>
                </a:lnTo>
                <a:lnTo>
                  <a:pt x="2668" y="414"/>
                </a:lnTo>
                <a:lnTo>
                  <a:pt x="2673" y="428"/>
                </a:lnTo>
                <a:lnTo>
                  <a:pt x="2679" y="443"/>
                </a:lnTo>
                <a:lnTo>
                  <a:pt x="2684" y="457"/>
                </a:lnTo>
                <a:lnTo>
                  <a:pt x="2691" y="472"/>
                </a:lnTo>
                <a:lnTo>
                  <a:pt x="2697" y="486"/>
                </a:lnTo>
                <a:lnTo>
                  <a:pt x="2702" y="501"/>
                </a:lnTo>
                <a:lnTo>
                  <a:pt x="2708" y="517"/>
                </a:lnTo>
                <a:lnTo>
                  <a:pt x="2715" y="532"/>
                </a:lnTo>
                <a:lnTo>
                  <a:pt x="2720" y="547"/>
                </a:lnTo>
                <a:lnTo>
                  <a:pt x="2726" y="562"/>
                </a:lnTo>
                <a:lnTo>
                  <a:pt x="2731" y="577"/>
                </a:lnTo>
                <a:lnTo>
                  <a:pt x="2738" y="594"/>
                </a:lnTo>
                <a:lnTo>
                  <a:pt x="2744" y="609"/>
                </a:lnTo>
                <a:lnTo>
                  <a:pt x="2749" y="626"/>
                </a:lnTo>
                <a:lnTo>
                  <a:pt x="2755" y="642"/>
                </a:lnTo>
                <a:lnTo>
                  <a:pt x="2762" y="658"/>
                </a:lnTo>
                <a:lnTo>
                  <a:pt x="2767" y="675"/>
                </a:lnTo>
                <a:lnTo>
                  <a:pt x="2773" y="691"/>
                </a:lnTo>
                <a:lnTo>
                  <a:pt x="2779" y="708"/>
                </a:lnTo>
                <a:lnTo>
                  <a:pt x="2784" y="724"/>
                </a:lnTo>
                <a:lnTo>
                  <a:pt x="2791" y="741"/>
                </a:lnTo>
                <a:lnTo>
                  <a:pt x="2796" y="758"/>
                </a:lnTo>
                <a:lnTo>
                  <a:pt x="2802" y="775"/>
                </a:lnTo>
                <a:lnTo>
                  <a:pt x="2808" y="791"/>
                </a:lnTo>
                <a:lnTo>
                  <a:pt x="2814" y="809"/>
                </a:lnTo>
                <a:lnTo>
                  <a:pt x="2820" y="827"/>
                </a:lnTo>
                <a:lnTo>
                  <a:pt x="2826" y="843"/>
                </a:lnTo>
                <a:lnTo>
                  <a:pt x="2831" y="861"/>
                </a:lnTo>
                <a:lnTo>
                  <a:pt x="2838" y="879"/>
                </a:lnTo>
                <a:lnTo>
                  <a:pt x="2843" y="895"/>
                </a:lnTo>
                <a:lnTo>
                  <a:pt x="2849" y="913"/>
                </a:lnTo>
                <a:lnTo>
                  <a:pt x="2855" y="931"/>
                </a:lnTo>
                <a:lnTo>
                  <a:pt x="2860" y="948"/>
                </a:lnTo>
                <a:lnTo>
                  <a:pt x="2867" y="966"/>
                </a:lnTo>
                <a:lnTo>
                  <a:pt x="2873" y="984"/>
                </a:lnTo>
                <a:lnTo>
                  <a:pt x="2878" y="1002"/>
                </a:lnTo>
                <a:lnTo>
                  <a:pt x="2884" y="1019"/>
                </a:lnTo>
                <a:lnTo>
                  <a:pt x="2890" y="1037"/>
                </a:lnTo>
                <a:lnTo>
                  <a:pt x="2896" y="1055"/>
                </a:lnTo>
                <a:lnTo>
                  <a:pt x="2902" y="1072"/>
                </a:lnTo>
                <a:lnTo>
                  <a:pt x="2907" y="1091"/>
                </a:lnTo>
                <a:lnTo>
                  <a:pt x="2914" y="1109"/>
                </a:lnTo>
                <a:lnTo>
                  <a:pt x="2920" y="1127"/>
                </a:lnTo>
                <a:lnTo>
                  <a:pt x="2925" y="1145"/>
                </a:lnTo>
                <a:lnTo>
                  <a:pt x="2931" y="1162"/>
                </a:lnTo>
                <a:lnTo>
                  <a:pt x="2938" y="1180"/>
                </a:lnTo>
                <a:lnTo>
                  <a:pt x="2943" y="1199"/>
                </a:lnTo>
                <a:lnTo>
                  <a:pt x="2949" y="1217"/>
                </a:lnTo>
                <a:lnTo>
                  <a:pt x="2954" y="1234"/>
                </a:lnTo>
                <a:lnTo>
                  <a:pt x="2960" y="1252"/>
                </a:lnTo>
                <a:lnTo>
                  <a:pt x="2967" y="1270"/>
                </a:lnTo>
                <a:lnTo>
                  <a:pt x="2972" y="1288"/>
                </a:lnTo>
                <a:lnTo>
                  <a:pt x="2978" y="1305"/>
                </a:lnTo>
                <a:lnTo>
                  <a:pt x="2984" y="1323"/>
                </a:lnTo>
                <a:lnTo>
                  <a:pt x="2990" y="1341"/>
                </a:lnTo>
                <a:lnTo>
                  <a:pt x="2996" y="1359"/>
                </a:lnTo>
                <a:lnTo>
                  <a:pt x="3001" y="1376"/>
                </a:lnTo>
                <a:lnTo>
                  <a:pt x="3007" y="1394"/>
                </a:lnTo>
                <a:lnTo>
                  <a:pt x="3014" y="1412"/>
                </a:lnTo>
                <a:lnTo>
                  <a:pt x="3019" y="1429"/>
                </a:lnTo>
                <a:lnTo>
                  <a:pt x="3025" y="1447"/>
                </a:lnTo>
                <a:lnTo>
                  <a:pt x="3031" y="1465"/>
                </a:lnTo>
                <a:lnTo>
                  <a:pt x="3036" y="1481"/>
                </a:lnTo>
                <a:lnTo>
                  <a:pt x="3043" y="1499"/>
                </a:lnTo>
                <a:lnTo>
                  <a:pt x="3049" y="1517"/>
                </a:lnTo>
                <a:lnTo>
                  <a:pt x="3054" y="1533"/>
                </a:lnTo>
                <a:lnTo>
                  <a:pt x="3060" y="1551"/>
                </a:lnTo>
                <a:lnTo>
                  <a:pt x="3066" y="1569"/>
                </a:lnTo>
                <a:lnTo>
                  <a:pt x="3072" y="1585"/>
                </a:lnTo>
                <a:lnTo>
                  <a:pt x="3078" y="1602"/>
                </a:lnTo>
                <a:lnTo>
                  <a:pt x="3083" y="1619"/>
                </a:lnTo>
                <a:lnTo>
                  <a:pt x="3090" y="1636"/>
                </a:lnTo>
                <a:lnTo>
                  <a:pt x="3096" y="1652"/>
                </a:lnTo>
                <a:lnTo>
                  <a:pt x="3101" y="1669"/>
                </a:lnTo>
                <a:lnTo>
                  <a:pt x="3107" y="1685"/>
                </a:lnTo>
                <a:lnTo>
                  <a:pt x="3112" y="1702"/>
                </a:lnTo>
                <a:lnTo>
                  <a:pt x="3119" y="1718"/>
                </a:lnTo>
                <a:lnTo>
                  <a:pt x="3125" y="1734"/>
                </a:lnTo>
                <a:lnTo>
                  <a:pt x="3130" y="1751"/>
                </a:lnTo>
                <a:lnTo>
                  <a:pt x="3136" y="1767"/>
                </a:lnTo>
                <a:lnTo>
                  <a:pt x="3143" y="1783"/>
                </a:lnTo>
                <a:lnTo>
                  <a:pt x="3148" y="1799"/>
                </a:lnTo>
                <a:lnTo>
                  <a:pt x="3154" y="1814"/>
                </a:lnTo>
                <a:lnTo>
                  <a:pt x="3159" y="1831"/>
                </a:lnTo>
                <a:lnTo>
                  <a:pt x="3166" y="1846"/>
                </a:lnTo>
                <a:lnTo>
                  <a:pt x="3172" y="1861"/>
                </a:lnTo>
                <a:lnTo>
                  <a:pt x="3177" y="1876"/>
                </a:lnTo>
                <a:lnTo>
                  <a:pt x="3183" y="1891"/>
                </a:lnTo>
                <a:lnTo>
                  <a:pt x="3190" y="1907"/>
                </a:lnTo>
                <a:lnTo>
                  <a:pt x="3195" y="1922"/>
                </a:lnTo>
                <a:lnTo>
                  <a:pt x="3201" y="1937"/>
                </a:lnTo>
                <a:lnTo>
                  <a:pt x="3207" y="1952"/>
                </a:lnTo>
                <a:lnTo>
                  <a:pt x="3212" y="1966"/>
                </a:lnTo>
                <a:lnTo>
                  <a:pt x="3219" y="1981"/>
                </a:lnTo>
                <a:lnTo>
                  <a:pt x="3224" y="1995"/>
                </a:lnTo>
                <a:lnTo>
                  <a:pt x="3230" y="2010"/>
                </a:lnTo>
                <a:lnTo>
                  <a:pt x="3236" y="2024"/>
                </a:lnTo>
                <a:lnTo>
                  <a:pt x="3242" y="2038"/>
                </a:lnTo>
                <a:lnTo>
                  <a:pt x="3248" y="2052"/>
                </a:lnTo>
                <a:lnTo>
                  <a:pt x="3254" y="2066"/>
                </a:lnTo>
                <a:lnTo>
                  <a:pt x="3259" y="2080"/>
                </a:lnTo>
                <a:lnTo>
                  <a:pt x="3266" y="2094"/>
                </a:lnTo>
                <a:lnTo>
                  <a:pt x="3271" y="2107"/>
                </a:lnTo>
                <a:lnTo>
                  <a:pt x="3277" y="2121"/>
                </a:lnTo>
                <a:lnTo>
                  <a:pt x="3283" y="2133"/>
                </a:lnTo>
                <a:lnTo>
                  <a:pt x="3288" y="2146"/>
                </a:lnTo>
                <a:lnTo>
                  <a:pt x="3295" y="2160"/>
                </a:lnTo>
                <a:lnTo>
                  <a:pt x="3301" y="2173"/>
                </a:lnTo>
                <a:lnTo>
                  <a:pt x="3306" y="2185"/>
                </a:lnTo>
                <a:lnTo>
                  <a:pt x="3312" y="2198"/>
                </a:lnTo>
                <a:lnTo>
                  <a:pt x="3318" y="2210"/>
                </a:lnTo>
                <a:lnTo>
                  <a:pt x="3324" y="2222"/>
                </a:lnTo>
                <a:lnTo>
                  <a:pt x="3330" y="2235"/>
                </a:lnTo>
                <a:lnTo>
                  <a:pt x="3335" y="2246"/>
                </a:lnTo>
                <a:lnTo>
                  <a:pt x="3342" y="2259"/>
                </a:lnTo>
                <a:lnTo>
                  <a:pt x="3348" y="2270"/>
                </a:lnTo>
                <a:lnTo>
                  <a:pt x="3353" y="2281"/>
                </a:lnTo>
                <a:lnTo>
                  <a:pt x="3359" y="2293"/>
                </a:lnTo>
                <a:lnTo>
                  <a:pt x="3366" y="2304"/>
                </a:lnTo>
                <a:lnTo>
                  <a:pt x="3371" y="2316"/>
                </a:lnTo>
                <a:lnTo>
                  <a:pt x="3377" y="2327"/>
                </a:lnTo>
                <a:lnTo>
                  <a:pt x="3382" y="2338"/>
                </a:lnTo>
                <a:lnTo>
                  <a:pt x="3388" y="2348"/>
                </a:lnTo>
                <a:lnTo>
                  <a:pt x="3395" y="2360"/>
                </a:lnTo>
                <a:lnTo>
                  <a:pt x="3400" y="2370"/>
                </a:lnTo>
                <a:lnTo>
                  <a:pt x="3406" y="2380"/>
                </a:lnTo>
                <a:lnTo>
                  <a:pt x="3412" y="2392"/>
                </a:lnTo>
                <a:lnTo>
                  <a:pt x="3418" y="2402"/>
                </a:lnTo>
                <a:lnTo>
                  <a:pt x="3424" y="2412"/>
                </a:lnTo>
                <a:lnTo>
                  <a:pt x="3429" y="2422"/>
                </a:lnTo>
                <a:lnTo>
                  <a:pt x="3435" y="2431"/>
                </a:lnTo>
                <a:lnTo>
                  <a:pt x="3442" y="2441"/>
                </a:lnTo>
                <a:lnTo>
                  <a:pt x="3447" y="2450"/>
                </a:lnTo>
                <a:lnTo>
                  <a:pt x="3453" y="2460"/>
                </a:lnTo>
                <a:lnTo>
                  <a:pt x="3459" y="2469"/>
                </a:lnTo>
                <a:lnTo>
                  <a:pt x="3464" y="2479"/>
                </a:lnTo>
                <a:lnTo>
                  <a:pt x="3471" y="2488"/>
                </a:lnTo>
                <a:lnTo>
                  <a:pt x="3477" y="2497"/>
                </a:lnTo>
                <a:lnTo>
                  <a:pt x="3482" y="2505"/>
                </a:lnTo>
                <a:lnTo>
                  <a:pt x="3488" y="2514"/>
                </a:lnTo>
                <a:lnTo>
                  <a:pt x="3494" y="2522"/>
                </a:lnTo>
                <a:lnTo>
                  <a:pt x="3500" y="2531"/>
                </a:lnTo>
                <a:lnTo>
                  <a:pt x="3506" y="2538"/>
                </a:lnTo>
                <a:lnTo>
                  <a:pt x="3511" y="2547"/>
                </a:lnTo>
                <a:lnTo>
                  <a:pt x="3518" y="2555"/>
                </a:lnTo>
                <a:lnTo>
                  <a:pt x="3524" y="2564"/>
                </a:lnTo>
                <a:lnTo>
                  <a:pt x="3529" y="2571"/>
                </a:lnTo>
                <a:lnTo>
                  <a:pt x="3535" y="2579"/>
                </a:lnTo>
                <a:lnTo>
                  <a:pt x="3540" y="2586"/>
                </a:lnTo>
                <a:lnTo>
                  <a:pt x="3547" y="2594"/>
                </a:lnTo>
                <a:lnTo>
                  <a:pt x="3553" y="2602"/>
                </a:lnTo>
                <a:lnTo>
                  <a:pt x="3558" y="2608"/>
                </a:lnTo>
                <a:lnTo>
                  <a:pt x="3564" y="2616"/>
                </a:lnTo>
                <a:lnTo>
                  <a:pt x="3571" y="2622"/>
                </a:lnTo>
                <a:lnTo>
                  <a:pt x="3576" y="2630"/>
                </a:lnTo>
                <a:lnTo>
                  <a:pt x="3582" y="2636"/>
                </a:lnTo>
                <a:lnTo>
                  <a:pt x="3587" y="2642"/>
                </a:lnTo>
                <a:lnTo>
                  <a:pt x="3594" y="2650"/>
                </a:lnTo>
                <a:lnTo>
                  <a:pt x="3600" y="2656"/>
                </a:lnTo>
                <a:lnTo>
                  <a:pt x="3605" y="2662"/>
                </a:lnTo>
                <a:lnTo>
                  <a:pt x="3611" y="2669"/>
                </a:lnTo>
                <a:lnTo>
                  <a:pt x="3618" y="2675"/>
                </a:lnTo>
                <a:lnTo>
                  <a:pt x="3623" y="2680"/>
                </a:lnTo>
                <a:lnTo>
                  <a:pt x="3629" y="2686"/>
                </a:lnTo>
                <a:lnTo>
                  <a:pt x="3635" y="2693"/>
                </a:lnTo>
                <a:lnTo>
                  <a:pt x="3640" y="2698"/>
                </a:lnTo>
                <a:lnTo>
                  <a:pt x="3647" y="2704"/>
                </a:lnTo>
                <a:lnTo>
                  <a:pt x="3652" y="2709"/>
                </a:lnTo>
                <a:lnTo>
                  <a:pt x="3658" y="2714"/>
                </a:lnTo>
                <a:lnTo>
                  <a:pt x="3664" y="2721"/>
                </a:lnTo>
                <a:lnTo>
                  <a:pt x="3670" y="2726"/>
                </a:lnTo>
                <a:lnTo>
                  <a:pt x="3676" y="2731"/>
                </a:lnTo>
                <a:lnTo>
                  <a:pt x="3682" y="2736"/>
                </a:lnTo>
                <a:lnTo>
                  <a:pt x="3687" y="2741"/>
                </a:lnTo>
                <a:lnTo>
                  <a:pt x="3694" y="2745"/>
                </a:lnTo>
                <a:lnTo>
                  <a:pt x="3699" y="2750"/>
                </a:lnTo>
                <a:lnTo>
                  <a:pt x="3705" y="2755"/>
                </a:lnTo>
                <a:lnTo>
                  <a:pt x="3711" y="2760"/>
                </a:lnTo>
                <a:lnTo>
                  <a:pt x="3716" y="2764"/>
                </a:lnTo>
                <a:lnTo>
                  <a:pt x="3723" y="2769"/>
                </a:lnTo>
                <a:lnTo>
                  <a:pt x="3729" y="2773"/>
                </a:lnTo>
                <a:lnTo>
                  <a:pt x="3734" y="2776"/>
                </a:lnTo>
                <a:lnTo>
                  <a:pt x="3740" y="2781"/>
                </a:lnTo>
                <a:lnTo>
                  <a:pt x="3747" y="2785"/>
                </a:lnTo>
                <a:lnTo>
                  <a:pt x="3752" y="2789"/>
                </a:lnTo>
                <a:lnTo>
                  <a:pt x="3758" y="2793"/>
                </a:lnTo>
                <a:lnTo>
                  <a:pt x="3763" y="2797"/>
                </a:lnTo>
                <a:lnTo>
                  <a:pt x="3770" y="2800"/>
                </a:lnTo>
                <a:lnTo>
                  <a:pt x="3776" y="2804"/>
                </a:lnTo>
                <a:lnTo>
                  <a:pt x="3781" y="2808"/>
                </a:lnTo>
                <a:lnTo>
                  <a:pt x="3787" y="2812"/>
                </a:lnTo>
                <a:lnTo>
                  <a:pt x="3794" y="2816"/>
                </a:lnTo>
                <a:lnTo>
                  <a:pt x="3799" y="2818"/>
                </a:lnTo>
                <a:lnTo>
                  <a:pt x="3805" y="2822"/>
                </a:lnTo>
                <a:lnTo>
                  <a:pt x="3810" y="2826"/>
                </a:lnTo>
                <a:lnTo>
                  <a:pt x="3816" y="2828"/>
                </a:lnTo>
                <a:lnTo>
                  <a:pt x="3823" y="2832"/>
                </a:lnTo>
                <a:lnTo>
                  <a:pt x="3828" y="2835"/>
                </a:lnTo>
                <a:lnTo>
                  <a:pt x="3834" y="2838"/>
                </a:lnTo>
                <a:lnTo>
                  <a:pt x="3840" y="2841"/>
                </a:lnTo>
                <a:lnTo>
                  <a:pt x="3846" y="2843"/>
                </a:lnTo>
                <a:lnTo>
                  <a:pt x="3852" y="2846"/>
                </a:lnTo>
                <a:lnTo>
                  <a:pt x="3857" y="2850"/>
                </a:lnTo>
                <a:lnTo>
                  <a:pt x="3863" y="2852"/>
                </a:lnTo>
                <a:lnTo>
                  <a:pt x="3870" y="2855"/>
                </a:lnTo>
                <a:lnTo>
                  <a:pt x="3875" y="2857"/>
                </a:lnTo>
                <a:lnTo>
                  <a:pt x="3881" y="2860"/>
                </a:lnTo>
                <a:lnTo>
                  <a:pt x="3887" y="2862"/>
                </a:lnTo>
                <a:lnTo>
                  <a:pt x="3892" y="2865"/>
                </a:lnTo>
                <a:lnTo>
                  <a:pt x="3899" y="2868"/>
                </a:lnTo>
                <a:lnTo>
                  <a:pt x="3905" y="2869"/>
                </a:lnTo>
                <a:lnTo>
                  <a:pt x="3910" y="2871"/>
                </a:lnTo>
                <a:lnTo>
                  <a:pt x="3916" y="2874"/>
                </a:lnTo>
                <a:lnTo>
                  <a:pt x="3922" y="2876"/>
                </a:lnTo>
                <a:lnTo>
                  <a:pt x="3928" y="2878"/>
                </a:lnTo>
                <a:lnTo>
                  <a:pt x="3934" y="2880"/>
                </a:lnTo>
                <a:lnTo>
                  <a:pt x="3939" y="2881"/>
                </a:lnTo>
                <a:lnTo>
                  <a:pt x="3946" y="2884"/>
                </a:lnTo>
                <a:lnTo>
                  <a:pt x="3952" y="2886"/>
                </a:lnTo>
                <a:lnTo>
                  <a:pt x="3957" y="2888"/>
                </a:lnTo>
                <a:lnTo>
                  <a:pt x="3963" y="2889"/>
                </a:lnTo>
                <a:lnTo>
                  <a:pt x="3968" y="2892"/>
                </a:lnTo>
                <a:lnTo>
                  <a:pt x="3975" y="2893"/>
                </a:lnTo>
                <a:lnTo>
                  <a:pt x="3981" y="2895"/>
                </a:lnTo>
                <a:lnTo>
                  <a:pt x="3986" y="2897"/>
                </a:lnTo>
                <a:lnTo>
                  <a:pt x="3992" y="2898"/>
                </a:lnTo>
                <a:lnTo>
                  <a:pt x="3999" y="2899"/>
                </a:lnTo>
                <a:lnTo>
                  <a:pt x="4004" y="2902"/>
                </a:lnTo>
                <a:lnTo>
                  <a:pt x="4010" y="2903"/>
                </a:lnTo>
                <a:lnTo>
                  <a:pt x="4017" y="2904"/>
                </a:lnTo>
                <a:lnTo>
                  <a:pt x="4022" y="2905"/>
                </a:lnTo>
                <a:lnTo>
                  <a:pt x="4028" y="2907"/>
                </a:lnTo>
                <a:lnTo>
                  <a:pt x="4033" y="2908"/>
                </a:lnTo>
                <a:lnTo>
                  <a:pt x="4039" y="2909"/>
                </a:lnTo>
                <a:lnTo>
                  <a:pt x="4046" y="2911"/>
                </a:lnTo>
                <a:lnTo>
                  <a:pt x="4051" y="2912"/>
                </a:lnTo>
                <a:lnTo>
                  <a:pt x="4057" y="2913"/>
                </a:lnTo>
                <a:lnTo>
                  <a:pt x="4063" y="2914"/>
                </a:lnTo>
                <a:lnTo>
                  <a:pt x="4068" y="2916"/>
                </a:lnTo>
                <a:lnTo>
                  <a:pt x="4075" y="2917"/>
                </a:lnTo>
                <a:lnTo>
                  <a:pt x="4080" y="2918"/>
                </a:lnTo>
                <a:lnTo>
                  <a:pt x="4086" y="2919"/>
                </a:lnTo>
                <a:lnTo>
                  <a:pt x="4092" y="2921"/>
                </a:lnTo>
                <a:lnTo>
                  <a:pt x="4098" y="2922"/>
                </a:lnTo>
                <a:lnTo>
                  <a:pt x="4104" y="2922"/>
                </a:lnTo>
                <a:lnTo>
                  <a:pt x="4110" y="2923"/>
                </a:lnTo>
                <a:lnTo>
                  <a:pt x="4115" y="2924"/>
                </a:lnTo>
                <a:lnTo>
                  <a:pt x="4122" y="2926"/>
                </a:lnTo>
                <a:lnTo>
                  <a:pt x="4127" y="2926"/>
                </a:lnTo>
                <a:lnTo>
                  <a:pt x="4133" y="2927"/>
                </a:lnTo>
                <a:lnTo>
                  <a:pt x="4139" y="2928"/>
                </a:lnTo>
                <a:lnTo>
                  <a:pt x="4144" y="2928"/>
                </a:lnTo>
                <a:lnTo>
                  <a:pt x="4151" y="2930"/>
                </a:lnTo>
                <a:lnTo>
                  <a:pt x="4157" y="2931"/>
                </a:lnTo>
                <a:lnTo>
                  <a:pt x="4162" y="2931"/>
                </a:lnTo>
                <a:lnTo>
                  <a:pt x="4168" y="2932"/>
                </a:lnTo>
                <a:lnTo>
                  <a:pt x="4175" y="2932"/>
                </a:lnTo>
                <a:lnTo>
                  <a:pt x="4180" y="2933"/>
                </a:lnTo>
                <a:lnTo>
                  <a:pt x="4186" y="2933"/>
                </a:lnTo>
                <a:lnTo>
                  <a:pt x="4191" y="2935"/>
                </a:lnTo>
                <a:lnTo>
                  <a:pt x="4198" y="2935"/>
                </a:lnTo>
                <a:lnTo>
                  <a:pt x="4204" y="2936"/>
                </a:lnTo>
                <a:lnTo>
                  <a:pt x="4209" y="2936"/>
                </a:lnTo>
                <a:lnTo>
                  <a:pt x="4215" y="2937"/>
                </a:lnTo>
                <a:lnTo>
                  <a:pt x="4222" y="2937"/>
                </a:lnTo>
                <a:lnTo>
                  <a:pt x="4227" y="2938"/>
                </a:lnTo>
                <a:lnTo>
                  <a:pt x="4233" y="2938"/>
                </a:lnTo>
                <a:lnTo>
                  <a:pt x="4238" y="2940"/>
                </a:lnTo>
                <a:lnTo>
                  <a:pt x="4244" y="2940"/>
                </a:lnTo>
                <a:lnTo>
                  <a:pt x="4251" y="2940"/>
                </a:lnTo>
                <a:lnTo>
                  <a:pt x="4256" y="2941"/>
                </a:lnTo>
                <a:lnTo>
                  <a:pt x="4262" y="2941"/>
                </a:lnTo>
                <a:lnTo>
                  <a:pt x="4269" y="2941"/>
                </a:lnTo>
                <a:lnTo>
                  <a:pt x="4274" y="2942"/>
                </a:lnTo>
                <a:lnTo>
                  <a:pt x="4280" y="2942"/>
                </a:lnTo>
                <a:lnTo>
                  <a:pt x="4286" y="2943"/>
                </a:lnTo>
                <a:lnTo>
                  <a:pt x="4291" y="2943"/>
                </a:lnTo>
                <a:lnTo>
                  <a:pt x="4298" y="2943"/>
                </a:lnTo>
                <a:lnTo>
                  <a:pt x="4303" y="2943"/>
                </a:lnTo>
                <a:lnTo>
                  <a:pt x="4309" y="2945"/>
                </a:lnTo>
                <a:lnTo>
                  <a:pt x="4315" y="2945"/>
                </a:lnTo>
                <a:lnTo>
                  <a:pt x="4320" y="2945"/>
                </a:lnTo>
                <a:lnTo>
                  <a:pt x="4327" y="2946"/>
                </a:lnTo>
                <a:lnTo>
                  <a:pt x="4333" y="2946"/>
                </a:lnTo>
                <a:lnTo>
                  <a:pt x="4338" y="2946"/>
                </a:lnTo>
                <a:lnTo>
                  <a:pt x="4344" y="2946"/>
                </a:lnTo>
                <a:lnTo>
                  <a:pt x="4350" y="2947"/>
                </a:lnTo>
                <a:lnTo>
                  <a:pt x="4356" y="2947"/>
                </a:lnTo>
                <a:lnTo>
                  <a:pt x="4362" y="2947"/>
                </a:lnTo>
                <a:lnTo>
                  <a:pt x="4367" y="2947"/>
                </a:lnTo>
                <a:lnTo>
                  <a:pt x="4374" y="2947"/>
                </a:lnTo>
                <a:lnTo>
                  <a:pt x="4380" y="2949"/>
                </a:lnTo>
                <a:lnTo>
                  <a:pt x="4385" y="2949"/>
                </a:lnTo>
                <a:lnTo>
                  <a:pt x="4391" y="2949"/>
                </a:lnTo>
                <a:lnTo>
                  <a:pt x="4396" y="2949"/>
                </a:lnTo>
                <a:lnTo>
                  <a:pt x="4403" y="2949"/>
                </a:lnTo>
                <a:lnTo>
                  <a:pt x="4409" y="2950"/>
                </a:lnTo>
                <a:lnTo>
                  <a:pt x="4414" y="2950"/>
                </a:lnTo>
                <a:lnTo>
                  <a:pt x="4420" y="2950"/>
                </a:lnTo>
                <a:lnTo>
                  <a:pt x="4427" y="2950"/>
                </a:lnTo>
                <a:lnTo>
                  <a:pt x="4432" y="2950"/>
                </a:lnTo>
                <a:lnTo>
                  <a:pt x="4438" y="2950"/>
                </a:lnTo>
                <a:lnTo>
                  <a:pt x="4445" y="2950"/>
                </a:lnTo>
                <a:lnTo>
                  <a:pt x="4450" y="2951"/>
                </a:lnTo>
                <a:lnTo>
                  <a:pt x="4456" y="2951"/>
                </a:lnTo>
                <a:lnTo>
                  <a:pt x="4461" y="2951"/>
                </a:lnTo>
                <a:lnTo>
                  <a:pt x="4467" y="2951"/>
                </a:lnTo>
                <a:lnTo>
                  <a:pt x="4474" y="2951"/>
                </a:lnTo>
                <a:lnTo>
                  <a:pt x="4479" y="2951"/>
                </a:lnTo>
                <a:lnTo>
                  <a:pt x="4485" y="2951"/>
                </a:lnTo>
                <a:lnTo>
                  <a:pt x="4491" y="2951"/>
                </a:lnTo>
                <a:lnTo>
                  <a:pt x="4496" y="2951"/>
                </a:lnTo>
                <a:lnTo>
                  <a:pt x="4503" y="2952"/>
                </a:lnTo>
                <a:lnTo>
                  <a:pt x="4508" y="2952"/>
                </a:lnTo>
                <a:lnTo>
                  <a:pt x="4514" y="2952"/>
                </a:lnTo>
                <a:lnTo>
                  <a:pt x="4520" y="2952"/>
                </a:lnTo>
                <a:lnTo>
                  <a:pt x="4526" y="2952"/>
                </a:lnTo>
                <a:lnTo>
                  <a:pt x="4532" y="2952"/>
                </a:lnTo>
                <a:lnTo>
                  <a:pt x="4538" y="2952"/>
                </a:lnTo>
                <a:lnTo>
                  <a:pt x="4543" y="2952"/>
                </a:lnTo>
                <a:lnTo>
                  <a:pt x="4550" y="2952"/>
                </a:lnTo>
                <a:lnTo>
                  <a:pt x="4555" y="2952"/>
                </a:lnTo>
                <a:lnTo>
                  <a:pt x="4561" y="2952"/>
                </a:lnTo>
                <a:lnTo>
                  <a:pt x="4567" y="2952"/>
                </a:lnTo>
                <a:lnTo>
                  <a:pt x="4572" y="2954"/>
                </a:lnTo>
                <a:lnTo>
                  <a:pt x="4579" y="2954"/>
                </a:lnTo>
                <a:lnTo>
                  <a:pt x="4585" y="2954"/>
                </a:lnTo>
                <a:lnTo>
                  <a:pt x="4590" y="2954"/>
                </a:lnTo>
                <a:lnTo>
                  <a:pt x="4596" y="2954"/>
                </a:lnTo>
                <a:lnTo>
                  <a:pt x="4603" y="2954"/>
                </a:lnTo>
                <a:lnTo>
                  <a:pt x="4608" y="2954"/>
                </a:lnTo>
                <a:lnTo>
                  <a:pt x="4614" y="2954"/>
                </a:lnTo>
                <a:lnTo>
                  <a:pt x="4619" y="2954"/>
                </a:lnTo>
                <a:lnTo>
                  <a:pt x="4626" y="2954"/>
                </a:lnTo>
                <a:lnTo>
                  <a:pt x="4632" y="2954"/>
                </a:lnTo>
                <a:lnTo>
                  <a:pt x="4637" y="2954"/>
                </a:lnTo>
                <a:lnTo>
                  <a:pt x="4643" y="2954"/>
                </a:lnTo>
                <a:lnTo>
                  <a:pt x="4650" y="2954"/>
                </a:lnTo>
                <a:lnTo>
                  <a:pt x="4655" y="2954"/>
                </a:lnTo>
                <a:lnTo>
                  <a:pt x="4661" y="2954"/>
                </a:lnTo>
                <a:lnTo>
                  <a:pt x="4666" y="2954"/>
                </a:lnTo>
                <a:lnTo>
                  <a:pt x="4672" y="2954"/>
                </a:lnTo>
                <a:lnTo>
                  <a:pt x="4679" y="2954"/>
                </a:lnTo>
                <a:lnTo>
                  <a:pt x="4684" y="2954"/>
                </a:lnTo>
                <a:lnTo>
                  <a:pt x="4690" y="2954"/>
                </a:lnTo>
              </a:path>
            </a:pathLst>
          </a:custGeom>
          <a:noFill/>
          <a:ln w="17463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ED1E7-310C-4F05-B059-14677A41B0B9}"/>
              </a:ext>
            </a:extLst>
          </p:cNvPr>
          <p:cNvCxnSpPr>
            <a:cxnSpLocks/>
          </p:cNvCxnSpPr>
          <p:nvPr/>
        </p:nvCxnSpPr>
        <p:spPr>
          <a:xfrm flipV="1">
            <a:off x="5296694" y="1712211"/>
            <a:ext cx="0" cy="224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78D3A4-5492-409D-A318-8E94F1C0B5EA}"/>
              </a:ext>
            </a:extLst>
          </p:cNvPr>
          <p:cNvCxnSpPr/>
          <p:nvPr/>
        </p:nvCxnSpPr>
        <p:spPr>
          <a:xfrm>
            <a:off x="6021886" y="3732951"/>
            <a:ext cx="0" cy="213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C112DC9A-25DB-42B0-AE7B-539F0B474E7C}"/>
              </a:ext>
            </a:extLst>
          </p:cNvPr>
          <p:cNvSpPr>
            <a:spLocks/>
          </p:cNvSpPr>
          <p:nvPr/>
        </p:nvSpPr>
        <p:spPr bwMode="auto">
          <a:xfrm>
            <a:off x="3914339" y="1710310"/>
            <a:ext cx="2390078" cy="2155475"/>
          </a:xfrm>
          <a:custGeom>
            <a:avLst/>
            <a:gdLst/>
            <a:ahLst/>
            <a:cxnLst>
              <a:cxn ang="0">
                <a:pos x="70" y="2954"/>
              </a:cxn>
              <a:cxn ang="0">
                <a:pos x="146" y="2952"/>
              </a:cxn>
              <a:cxn ang="0">
                <a:pos x="223" y="2951"/>
              </a:cxn>
              <a:cxn ang="0">
                <a:pos x="299" y="2949"/>
              </a:cxn>
              <a:cxn ang="0">
                <a:pos x="375" y="2945"/>
              </a:cxn>
              <a:cxn ang="0">
                <a:pos x="451" y="2940"/>
              </a:cxn>
              <a:cxn ang="0">
                <a:pos x="527" y="2931"/>
              </a:cxn>
              <a:cxn ang="0">
                <a:pos x="604" y="2919"/>
              </a:cxn>
              <a:cxn ang="0">
                <a:pos x="680" y="2903"/>
              </a:cxn>
              <a:cxn ang="0">
                <a:pos x="756" y="2880"/>
              </a:cxn>
              <a:cxn ang="0">
                <a:pos x="832" y="2850"/>
              </a:cxn>
              <a:cxn ang="0">
                <a:pos x="908" y="2808"/>
              </a:cxn>
              <a:cxn ang="0">
                <a:pos x="985" y="2755"/>
              </a:cxn>
              <a:cxn ang="0">
                <a:pos x="1061" y="2686"/>
              </a:cxn>
              <a:cxn ang="0">
                <a:pos x="1137" y="2602"/>
              </a:cxn>
              <a:cxn ang="0">
                <a:pos x="1213" y="2497"/>
              </a:cxn>
              <a:cxn ang="0">
                <a:pos x="1289" y="2370"/>
              </a:cxn>
              <a:cxn ang="0">
                <a:pos x="1366" y="2222"/>
              </a:cxn>
              <a:cxn ang="0">
                <a:pos x="1442" y="2052"/>
              </a:cxn>
              <a:cxn ang="0">
                <a:pos x="1518" y="1861"/>
              </a:cxn>
              <a:cxn ang="0">
                <a:pos x="1594" y="1652"/>
              </a:cxn>
              <a:cxn ang="0">
                <a:pos x="1670" y="1429"/>
              </a:cxn>
              <a:cxn ang="0">
                <a:pos x="1747" y="1199"/>
              </a:cxn>
              <a:cxn ang="0">
                <a:pos x="1823" y="966"/>
              </a:cxn>
              <a:cxn ang="0">
                <a:pos x="1899" y="741"/>
              </a:cxn>
              <a:cxn ang="0">
                <a:pos x="1975" y="532"/>
              </a:cxn>
              <a:cxn ang="0">
                <a:pos x="2051" y="347"/>
              </a:cxn>
              <a:cxn ang="0">
                <a:pos x="2128" y="195"/>
              </a:cxn>
              <a:cxn ang="0">
                <a:pos x="2204" y="84"/>
              </a:cxn>
              <a:cxn ang="0">
                <a:pos x="2280" y="18"/>
              </a:cxn>
              <a:cxn ang="0">
                <a:pos x="2356" y="0"/>
              </a:cxn>
              <a:cxn ang="0">
                <a:pos x="2432" y="33"/>
              </a:cxn>
              <a:cxn ang="0">
                <a:pos x="2510" y="113"/>
              </a:cxn>
              <a:cxn ang="0">
                <a:pos x="2586" y="238"/>
              </a:cxn>
              <a:cxn ang="0">
                <a:pos x="2662" y="400"/>
              </a:cxn>
              <a:cxn ang="0">
                <a:pos x="2738" y="594"/>
              </a:cxn>
              <a:cxn ang="0">
                <a:pos x="2814" y="809"/>
              </a:cxn>
              <a:cxn ang="0">
                <a:pos x="2890" y="1037"/>
              </a:cxn>
              <a:cxn ang="0">
                <a:pos x="2967" y="1270"/>
              </a:cxn>
              <a:cxn ang="0">
                <a:pos x="3043" y="1499"/>
              </a:cxn>
              <a:cxn ang="0">
                <a:pos x="3119" y="1718"/>
              </a:cxn>
              <a:cxn ang="0">
                <a:pos x="3195" y="1922"/>
              </a:cxn>
              <a:cxn ang="0">
                <a:pos x="3271" y="2107"/>
              </a:cxn>
              <a:cxn ang="0">
                <a:pos x="3348" y="2270"/>
              </a:cxn>
              <a:cxn ang="0">
                <a:pos x="3424" y="2412"/>
              </a:cxn>
              <a:cxn ang="0">
                <a:pos x="3500" y="2531"/>
              </a:cxn>
              <a:cxn ang="0">
                <a:pos x="3576" y="2630"/>
              </a:cxn>
              <a:cxn ang="0">
                <a:pos x="3652" y="2709"/>
              </a:cxn>
              <a:cxn ang="0">
                <a:pos x="3729" y="2773"/>
              </a:cxn>
              <a:cxn ang="0">
                <a:pos x="3805" y="2822"/>
              </a:cxn>
              <a:cxn ang="0">
                <a:pos x="3881" y="2860"/>
              </a:cxn>
              <a:cxn ang="0">
                <a:pos x="3957" y="2888"/>
              </a:cxn>
              <a:cxn ang="0">
                <a:pos x="4033" y="2908"/>
              </a:cxn>
              <a:cxn ang="0">
                <a:pos x="4110" y="2923"/>
              </a:cxn>
              <a:cxn ang="0">
                <a:pos x="4186" y="2933"/>
              </a:cxn>
              <a:cxn ang="0">
                <a:pos x="4262" y="2941"/>
              </a:cxn>
              <a:cxn ang="0">
                <a:pos x="4338" y="2946"/>
              </a:cxn>
              <a:cxn ang="0">
                <a:pos x="4414" y="2950"/>
              </a:cxn>
              <a:cxn ang="0">
                <a:pos x="4491" y="2951"/>
              </a:cxn>
              <a:cxn ang="0">
                <a:pos x="4567" y="2952"/>
              </a:cxn>
              <a:cxn ang="0">
                <a:pos x="4643" y="2954"/>
              </a:cxn>
            </a:cxnLst>
            <a:rect l="0" t="0" r="r" b="b"/>
            <a:pathLst>
              <a:path w="4690" h="2954">
                <a:moveTo>
                  <a:pt x="0" y="2954"/>
                </a:moveTo>
                <a:lnTo>
                  <a:pt x="5" y="2954"/>
                </a:lnTo>
                <a:lnTo>
                  <a:pt x="11" y="2954"/>
                </a:lnTo>
                <a:lnTo>
                  <a:pt x="18" y="2954"/>
                </a:lnTo>
                <a:lnTo>
                  <a:pt x="23" y="2954"/>
                </a:lnTo>
                <a:lnTo>
                  <a:pt x="29" y="2954"/>
                </a:lnTo>
                <a:lnTo>
                  <a:pt x="35" y="2954"/>
                </a:lnTo>
                <a:lnTo>
                  <a:pt x="40" y="2954"/>
                </a:lnTo>
                <a:lnTo>
                  <a:pt x="47" y="2954"/>
                </a:lnTo>
                <a:lnTo>
                  <a:pt x="52" y="2954"/>
                </a:lnTo>
                <a:lnTo>
                  <a:pt x="58" y="2954"/>
                </a:lnTo>
                <a:lnTo>
                  <a:pt x="64" y="2954"/>
                </a:lnTo>
                <a:lnTo>
                  <a:pt x="70" y="2954"/>
                </a:lnTo>
                <a:lnTo>
                  <a:pt x="76" y="2954"/>
                </a:lnTo>
                <a:lnTo>
                  <a:pt x="82" y="2954"/>
                </a:lnTo>
                <a:lnTo>
                  <a:pt x="87" y="2954"/>
                </a:lnTo>
                <a:lnTo>
                  <a:pt x="94" y="2954"/>
                </a:lnTo>
                <a:lnTo>
                  <a:pt x="99" y="2954"/>
                </a:lnTo>
                <a:lnTo>
                  <a:pt x="105" y="2954"/>
                </a:lnTo>
                <a:lnTo>
                  <a:pt x="111" y="2954"/>
                </a:lnTo>
                <a:lnTo>
                  <a:pt x="116" y="2954"/>
                </a:lnTo>
                <a:lnTo>
                  <a:pt x="123" y="2952"/>
                </a:lnTo>
                <a:lnTo>
                  <a:pt x="129" y="2952"/>
                </a:lnTo>
                <a:lnTo>
                  <a:pt x="134" y="2952"/>
                </a:lnTo>
                <a:lnTo>
                  <a:pt x="140" y="2952"/>
                </a:lnTo>
                <a:lnTo>
                  <a:pt x="146" y="2952"/>
                </a:lnTo>
                <a:lnTo>
                  <a:pt x="152" y="2952"/>
                </a:lnTo>
                <a:lnTo>
                  <a:pt x="158" y="2952"/>
                </a:lnTo>
                <a:lnTo>
                  <a:pt x="163" y="2952"/>
                </a:lnTo>
                <a:lnTo>
                  <a:pt x="170" y="2952"/>
                </a:lnTo>
                <a:lnTo>
                  <a:pt x="176" y="2952"/>
                </a:lnTo>
                <a:lnTo>
                  <a:pt x="181" y="2952"/>
                </a:lnTo>
                <a:lnTo>
                  <a:pt x="187" y="2952"/>
                </a:lnTo>
                <a:lnTo>
                  <a:pt x="194" y="2951"/>
                </a:lnTo>
                <a:lnTo>
                  <a:pt x="199" y="2951"/>
                </a:lnTo>
                <a:lnTo>
                  <a:pt x="205" y="2951"/>
                </a:lnTo>
                <a:lnTo>
                  <a:pt x="210" y="2951"/>
                </a:lnTo>
                <a:lnTo>
                  <a:pt x="216" y="2951"/>
                </a:lnTo>
                <a:lnTo>
                  <a:pt x="223" y="2951"/>
                </a:lnTo>
                <a:lnTo>
                  <a:pt x="228" y="2951"/>
                </a:lnTo>
                <a:lnTo>
                  <a:pt x="234" y="2951"/>
                </a:lnTo>
                <a:lnTo>
                  <a:pt x="240" y="2951"/>
                </a:lnTo>
                <a:lnTo>
                  <a:pt x="246" y="2950"/>
                </a:lnTo>
                <a:lnTo>
                  <a:pt x="252" y="2950"/>
                </a:lnTo>
                <a:lnTo>
                  <a:pt x="257" y="2950"/>
                </a:lnTo>
                <a:lnTo>
                  <a:pt x="263" y="2950"/>
                </a:lnTo>
                <a:lnTo>
                  <a:pt x="270" y="2950"/>
                </a:lnTo>
                <a:lnTo>
                  <a:pt x="275" y="2950"/>
                </a:lnTo>
                <a:lnTo>
                  <a:pt x="281" y="2950"/>
                </a:lnTo>
                <a:lnTo>
                  <a:pt x="287" y="2949"/>
                </a:lnTo>
                <a:lnTo>
                  <a:pt x="292" y="2949"/>
                </a:lnTo>
                <a:lnTo>
                  <a:pt x="299" y="2949"/>
                </a:lnTo>
                <a:lnTo>
                  <a:pt x="305" y="2949"/>
                </a:lnTo>
                <a:lnTo>
                  <a:pt x="310" y="2949"/>
                </a:lnTo>
                <a:lnTo>
                  <a:pt x="316" y="2947"/>
                </a:lnTo>
                <a:lnTo>
                  <a:pt x="322" y="2947"/>
                </a:lnTo>
                <a:lnTo>
                  <a:pt x="328" y="2947"/>
                </a:lnTo>
                <a:lnTo>
                  <a:pt x="334" y="2947"/>
                </a:lnTo>
                <a:lnTo>
                  <a:pt x="339" y="2947"/>
                </a:lnTo>
                <a:lnTo>
                  <a:pt x="346" y="2946"/>
                </a:lnTo>
                <a:lnTo>
                  <a:pt x="352" y="2946"/>
                </a:lnTo>
                <a:lnTo>
                  <a:pt x="357" y="2946"/>
                </a:lnTo>
                <a:lnTo>
                  <a:pt x="363" y="2946"/>
                </a:lnTo>
                <a:lnTo>
                  <a:pt x="368" y="2945"/>
                </a:lnTo>
                <a:lnTo>
                  <a:pt x="375" y="2945"/>
                </a:lnTo>
                <a:lnTo>
                  <a:pt x="381" y="2945"/>
                </a:lnTo>
                <a:lnTo>
                  <a:pt x="386" y="2943"/>
                </a:lnTo>
                <a:lnTo>
                  <a:pt x="392" y="2943"/>
                </a:lnTo>
                <a:lnTo>
                  <a:pt x="399" y="2943"/>
                </a:lnTo>
                <a:lnTo>
                  <a:pt x="404" y="2943"/>
                </a:lnTo>
                <a:lnTo>
                  <a:pt x="410" y="2942"/>
                </a:lnTo>
                <a:lnTo>
                  <a:pt x="415" y="2942"/>
                </a:lnTo>
                <a:lnTo>
                  <a:pt x="422" y="2941"/>
                </a:lnTo>
                <a:lnTo>
                  <a:pt x="428" y="2941"/>
                </a:lnTo>
                <a:lnTo>
                  <a:pt x="433" y="2941"/>
                </a:lnTo>
                <a:lnTo>
                  <a:pt x="439" y="2940"/>
                </a:lnTo>
                <a:lnTo>
                  <a:pt x="446" y="2940"/>
                </a:lnTo>
                <a:lnTo>
                  <a:pt x="451" y="2940"/>
                </a:lnTo>
                <a:lnTo>
                  <a:pt x="457" y="2938"/>
                </a:lnTo>
                <a:lnTo>
                  <a:pt x="463" y="2938"/>
                </a:lnTo>
                <a:lnTo>
                  <a:pt x="468" y="2937"/>
                </a:lnTo>
                <a:lnTo>
                  <a:pt x="475" y="2937"/>
                </a:lnTo>
                <a:lnTo>
                  <a:pt x="480" y="2936"/>
                </a:lnTo>
                <a:lnTo>
                  <a:pt x="486" y="2936"/>
                </a:lnTo>
                <a:lnTo>
                  <a:pt x="492" y="2935"/>
                </a:lnTo>
                <a:lnTo>
                  <a:pt x="498" y="2935"/>
                </a:lnTo>
                <a:lnTo>
                  <a:pt x="504" y="2933"/>
                </a:lnTo>
                <a:lnTo>
                  <a:pt x="510" y="2933"/>
                </a:lnTo>
                <a:lnTo>
                  <a:pt x="515" y="2932"/>
                </a:lnTo>
                <a:lnTo>
                  <a:pt x="522" y="2932"/>
                </a:lnTo>
                <a:lnTo>
                  <a:pt x="527" y="2931"/>
                </a:lnTo>
                <a:lnTo>
                  <a:pt x="533" y="2931"/>
                </a:lnTo>
                <a:lnTo>
                  <a:pt x="539" y="2930"/>
                </a:lnTo>
                <a:lnTo>
                  <a:pt x="544" y="2928"/>
                </a:lnTo>
                <a:lnTo>
                  <a:pt x="551" y="2928"/>
                </a:lnTo>
                <a:lnTo>
                  <a:pt x="557" y="2927"/>
                </a:lnTo>
                <a:lnTo>
                  <a:pt x="562" y="2926"/>
                </a:lnTo>
                <a:lnTo>
                  <a:pt x="568" y="2926"/>
                </a:lnTo>
                <a:lnTo>
                  <a:pt x="574" y="2924"/>
                </a:lnTo>
                <a:lnTo>
                  <a:pt x="580" y="2923"/>
                </a:lnTo>
                <a:lnTo>
                  <a:pt x="586" y="2922"/>
                </a:lnTo>
                <a:lnTo>
                  <a:pt x="591" y="2922"/>
                </a:lnTo>
                <a:lnTo>
                  <a:pt x="598" y="2921"/>
                </a:lnTo>
                <a:lnTo>
                  <a:pt x="604" y="2919"/>
                </a:lnTo>
                <a:lnTo>
                  <a:pt x="609" y="2918"/>
                </a:lnTo>
                <a:lnTo>
                  <a:pt x="615" y="2917"/>
                </a:lnTo>
                <a:lnTo>
                  <a:pt x="622" y="2916"/>
                </a:lnTo>
                <a:lnTo>
                  <a:pt x="627" y="2914"/>
                </a:lnTo>
                <a:lnTo>
                  <a:pt x="633" y="2913"/>
                </a:lnTo>
                <a:lnTo>
                  <a:pt x="638" y="2912"/>
                </a:lnTo>
                <a:lnTo>
                  <a:pt x="644" y="2911"/>
                </a:lnTo>
                <a:lnTo>
                  <a:pt x="651" y="2909"/>
                </a:lnTo>
                <a:lnTo>
                  <a:pt x="656" y="2908"/>
                </a:lnTo>
                <a:lnTo>
                  <a:pt x="662" y="2907"/>
                </a:lnTo>
                <a:lnTo>
                  <a:pt x="668" y="2905"/>
                </a:lnTo>
                <a:lnTo>
                  <a:pt x="674" y="2904"/>
                </a:lnTo>
                <a:lnTo>
                  <a:pt x="680" y="2903"/>
                </a:lnTo>
                <a:lnTo>
                  <a:pt x="685" y="2902"/>
                </a:lnTo>
                <a:lnTo>
                  <a:pt x="691" y="2899"/>
                </a:lnTo>
                <a:lnTo>
                  <a:pt x="698" y="2898"/>
                </a:lnTo>
                <a:lnTo>
                  <a:pt x="703" y="2897"/>
                </a:lnTo>
                <a:lnTo>
                  <a:pt x="709" y="2895"/>
                </a:lnTo>
                <a:lnTo>
                  <a:pt x="715" y="2893"/>
                </a:lnTo>
                <a:lnTo>
                  <a:pt x="720" y="2892"/>
                </a:lnTo>
                <a:lnTo>
                  <a:pt x="727" y="2889"/>
                </a:lnTo>
                <a:lnTo>
                  <a:pt x="733" y="2888"/>
                </a:lnTo>
                <a:lnTo>
                  <a:pt x="738" y="2886"/>
                </a:lnTo>
                <a:lnTo>
                  <a:pt x="744" y="2884"/>
                </a:lnTo>
                <a:lnTo>
                  <a:pt x="750" y="2881"/>
                </a:lnTo>
                <a:lnTo>
                  <a:pt x="756" y="2880"/>
                </a:lnTo>
                <a:lnTo>
                  <a:pt x="762" y="2878"/>
                </a:lnTo>
                <a:lnTo>
                  <a:pt x="767" y="2876"/>
                </a:lnTo>
                <a:lnTo>
                  <a:pt x="774" y="2874"/>
                </a:lnTo>
                <a:lnTo>
                  <a:pt x="780" y="2871"/>
                </a:lnTo>
                <a:lnTo>
                  <a:pt x="785" y="2869"/>
                </a:lnTo>
                <a:lnTo>
                  <a:pt x="791" y="2868"/>
                </a:lnTo>
                <a:lnTo>
                  <a:pt x="796" y="2865"/>
                </a:lnTo>
                <a:lnTo>
                  <a:pt x="803" y="2862"/>
                </a:lnTo>
                <a:lnTo>
                  <a:pt x="809" y="2860"/>
                </a:lnTo>
                <a:lnTo>
                  <a:pt x="814" y="2857"/>
                </a:lnTo>
                <a:lnTo>
                  <a:pt x="820" y="2855"/>
                </a:lnTo>
                <a:lnTo>
                  <a:pt x="827" y="2852"/>
                </a:lnTo>
                <a:lnTo>
                  <a:pt x="832" y="2850"/>
                </a:lnTo>
                <a:lnTo>
                  <a:pt x="838" y="2846"/>
                </a:lnTo>
                <a:lnTo>
                  <a:pt x="843" y="2843"/>
                </a:lnTo>
                <a:lnTo>
                  <a:pt x="850" y="2841"/>
                </a:lnTo>
                <a:lnTo>
                  <a:pt x="856" y="2838"/>
                </a:lnTo>
                <a:lnTo>
                  <a:pt x="861" y="2835"/>
                </a:lnTo>
                <a:lnTo>
                  <a:pt x="867" y="2832"/>
                </a:lnTo>
                <a:lnTo>
                  <a:pt x="874" y="2828"/>
                </a:lnTo>
                <a:lnTo>
                  <a:pt x="879" y="2826"/>
                </a:lnTo>
                <a:lnTo>
                  <a:pt x="885" y="2822"/>
                </a:lnTo>
                <a:lnTo>
                  <a:pt x="891" y="2818"/>
                </a:lnTo>
                <a:lnTo>
                  <a:pt x="896" y="2816"/>
                </a:lnTo>
                <a:lnTo>
                  <a:pt x="903" y="2812"/>
                </a:lnTo>
                <a:lnTo>
                  <a:pt x="908" y="2808"/>
                </a:lnTo>
                <a:lnTo>
                  <a:pt x="914" y="2804"/>
                </a:lnTo>
                <a:lnTo>
                  <a:pt x="920" y="2800"/>
                </a:lnTo>
                <a:lnTo>
                  <a:pt x="926" y="2797"/>
                </a:lnTo>
                <a:lnTo>
                  <a:pt x="932" y="2793"/>
                </a:lnTo>
                <a:lnTo>
                  <a:pt x="938" y="2789"/>
                </a:lnTo>
                <a:lnTo>
                  <a:pt x="943" y="2785"/>
                </a:lnTo>
                <a:lnTo>
                  <a:pt x="950" y="2781"/>
                </a:lnTo>
                <a:lnTo>
                  <a:pt x="955" y="2776"/>
                </a:lnTo>
                <a:lnTo>
                  <a:pt x="961" y="2773"/>
                </a:lnTo>
                <a:lnTo>
                  <a:pt x="967" y="2769"/>
                </a:lnTo>
                <a:lnTo>
                  <a:pt x="972" y="2764"/>
                </a:lnTo>
                <a:lnTo>
                  <a:pt x="979" y="2760"/>
                </a:lnTo>
                <a:lnTo>
                  <a:pt x="985" y="2755"/>
                </a:lnTo>
                <a:lnTo>
                  <a:pt x="990" y="2750"/>
                </a:lnTo>
                <a:lnTo>
                  <a:pt x="996" y="2745"/>
                </a:lnTo>
                <a:lnTo>
                  <a:pt x="1003" y="2741"/>
                </a:lnTo>
                <a:lnTo>
                  <a:pt x="1008" y="2736"/>
                </a:lnTo>
                <a:lnTo>
                  <a:pt x="1014" y="2731"/>
                </a:lnTo>
                <a:lnTo>
                  <a:pt x="1019" y="2726"/>
                </a:lnTo>
                <a:lnTo>
                  <a:pt x="1026" y="2721"/>
                </a:lnTo>
                <a:lnTo>
                  <a:pt x="1032" y="2714"/>
                </a:lnTo>
                <a:lnTo>
                  <a:pt x="1037" y="2709"/>
                </a:lnTo>
                <a:lnTo>
                  <a:pt x="1043" y="2704"/>
                </a:lnTo>
                <a:lnTo>
                  <a:pt x="1050" y="2698"/>
                </a:lnTo>
                <a:lnTo>
                  <a:pt x="1055" y="2693"/>
                </a:lnTo>
                <a:lnTo>
                  <a:pt x="1061" y="2686"/>
                </a:lnTo>
                <a:lnTo>
                  <a:pt x="1066" y="2680"/>
                </a:lnTo>
                <a:lnTo>
                  <a:pt x="1072" y="2675"/>
                </a:lnTo>
                <a:lnTo>
                  <a:pt x="1079" y="2669"/>
                </a:lnTo>
                <a:lnTo>
                  <a:pt x="1084" y="2662"/>
                </a:lnTo>
                <a:lnTo>
                  <a:pt x="1090" y="2656"/>
                </a:lnTo>
                <a:lnTo>
                  <a:pt x="1096" y="2650"/>
                </a:lnTo>
                <a:lnTo>
                  <a:pt x="1102" y="2642"/>
                </a:lnTo>
                <a:lnTo>
                  <a:pt x="1108" y="2636"/>
                </a:lnTo>
                <a:lnTo>
                  <a:pt x="1113" y="2630"/>
                </a:lnTo>
                <a:lnTo>
                  <a:pt x="1119" y="2622"/>
                </a:lnTo>
                <a:lnTo>
                  <a:pt x="1126" y="2616"/>
                </a:lnTo>
                <a:lnTo>
                  <a:pt x="1131" y="2608"/>
                </a:lnTo>
                <a:lnTo>
                  <a:pt x="1137" y="2602"/>
                </a:lnTo>
                <a:lnTo>
                  <a:pt x="1143" y="2594"/>
                </a:lnTo>
                <a:lnTo>
                  <a:pt x="1148" y="2586"/>
                </a:lnTo>
                <a:lnTo>
                  <a:pt x="1155" y="2579"/>
                </a:lnTo>
                <a:lnTo>
                  <a:pt x="1161" y="2571"/>
                </a:lnTo>
                <a:lnTo>
                  <a:pt x="1166" y="2564"/>
                </a:lnTo>
                <a:lnTo>
                  <a:pt x="1172" y="2555"/>
                </a:lnTo>
                <a:lnTo>
                  <a:pt x="1178" y="2547"/>
                </a:lnTo>
                <a:lnTo>
                  <a:pt x="1184" y="2538"/>
                </a:lnTo>
                <a:lnTo>
                  <a:pt x="1190" y="2531"/>
                </a:lnTo>
                <a:lnTo>
                  <a:pt x="1195" y="2522"/>
                </a:lnTo>
                <a:lnTo>
                  <a:pt x="1202" y="2514"/>
                </a:lnTo>
                <a:lnTo>
                  <a:pt x="1208" y="2505"/>
                </a:lnTo>
                <a:lnTo>
                  <a:pt x="1213" y="2497"/>
                </a:lnTo>
                <a:lnTo>
                  <a:pt x="1219" y="2488"/>
                </a:lnTo>
                <a:lnTo>
                  <a:pt x="1224" y="2479"/>
                </a:lnTo>
                <a:lnTo>
                  <a:pt x="1231" y="2469"/>
                </a:lnTo>
                <a:lnTo>
                  <a:pt x="1237" y="2460"/>
                </a:lnTo>
                <a:lnTo>
                  <a:pt x="1242" y="2450"/>
                </a:lnTo>
                <a:lnTo>
                  <a:pt x="1248" y="2441"/>
                </a:lnTo>
                <a:lnTo>
                  <a:pt x="1255" y="2431"/>
                </a:lnTo>
                <a:lnTo>
                  <a:pt x="1260" y="2422"/>
                </a:lnTo>
                <a:lnTo>
                  <a:pt x="1266" y="2412"/>
                </a:lnTo>
                <a:lnTo>
                  <a:pt x="1272" y="2402"/>
                </a:lnTo>
                <a:lnTo>
                  <a:pt x="1278" y="2392"/>
                </a:lnTo>
                <a:lnTo>
                  <a:pt x="1284" y="2380"/>
                </a:lnTo>
                <a:lnTo>
                  <a:pt x="1289" y="2370"/>
                </a:lnTo>
                <a:lnTo>
                  <a:pt x="1295" y="2360"/>
                </a:lnTo>
                <a:lnTo>
                  <a:pt x="1302" y="2348"/>
                </a:lnTo>
                <a:lnTo>
                  <a:pt x="1307" y="2338"/>
                </a:lnTo>
                <a:lnTo>
                  <a:pt x="1313" y="2327"/>
                </a:lnTo>
                <a:lnTo>
                  <a:pt x="1319" y="2316"/>
                </a:lnTo>
                <a:lnTo>
                  <a:pt x="1324" y="2304"/>
                </a:lnTo>
                <a:lnTo>
                  <a:pt x="1331" y="2293"/>
                </a:lnTo>
                <a:lnTo>
                  <a:pt x="1336" y="2281"/>
                </a:lnTo>
                <a:lnTo>
                  <a:pt x="1342" y="2270"/>
                </a:lnTo>
                <a:lnTo>
                  <a:pt x="1348" y="2259"/>
                </a:lnTo>
                <a:lnTo>
                  <a:pt x="1354" y="2246"/>
                </a:lnTo>
                <a:lnTo>
                  <a:pt x="1360" y="2235"/>
                </a:lnTo>
                <a:lnTo>
                  <a:pt x="1366" y="2222"/>
                </a:lnTo>
                <a:lnTo>
                  <a:pt x="1371" y="2210"/>
                </a:lnTo>
                <a:lnTo>
                  <a:pt x="1378" y="2198"/>
                </a:lnTo>
                <a:lnTo>
                  <a:pt x="1383" y="2185"/>
                </a:lnTo>
                <a:lnTo>
                  <a:pt x="1389" y="2173"/>
                </a:lnTo>
                <a:lnTo>
                  <a:pt x="1395" y="2160"/>
                </a:lnTo>
                <a:lnTo>
                  <a:pt x="1400" y="2146"/>
                </a:lnTo>
                <a:lnTo>
                  <a:pt x="1407" y="2133"/>
                </a:lnTo>
                <a:lnTo>
                  <a:pt x="1413" y="2121"/>
                </a:lnTo>
                <a:lnTo>
                  <a:pt x="1418" y="2107"/>
                </a:lnTo>
                <a:lnTo>
                  <a:pt x="1424" y="2094"/>
                </a:lnTo>
                <a:lnTo>
                  <a:pt x="1431" y="2080"/>
                </a:lnTo>
                <a:lnTo>
                  <a:pt x="1436" y="2066"/>
                </a:lnTo>
                <a:lnTo>
                  <a:pt x="1442" y="2052"/>
                </a:lnTo>
                <a:lnTo>
                  <a:pt x="1447" y="2038"/>
                </a:lnTo>
                <a:lnTo>
                  <a:pt x="1454" y="2024"/>
                </a:lnTo>
                <a:lnTo>
                  <a:pt x="1460" y="2010"/>
                </a:lnTo>
                <a:lnTo>
                  <a:pt x="1465" y="1995"/>
                </a:lnTo>
                <a:lnTo>
                  <a:pt x="1471" y="1981"/>
                </a:lnTo>
                <a:lnTo>
                  <a:pt x="1478" y="1966"/>
                </a:lnTo>
                <a:lnTo>
                  <a:pt x="1483" y="1952"/>
                </a:lnTo>
                <a:lnTo>
                  <a:pt x="1489" y="1937"/>
                </a:lnTo>
                <a:lnTo>
                  <a:pt x="1494" y="1922"/>
                </a:lnTo>
                <a:lnTo>
                  <a:pt x="1500" y="1907"/>
                </a:lnTo>
                <a:lnTo>
                  <a:pt x="1507" y="1891"/>
                </a:lnTo>
                <a:lnTo>
                  <a:pt x="1512" y="1876"/>
                </a:lnTo>
                <a:lnTo>
                  <a:pt x="1518" y="1861"/>
                </a:lnTo>
                <a:lnTo>
                  <a:pt x="1524" y="1846"/>
                </a:lnTo>
                <a:lnTo>
                  <a:pt x="1530" y="1831"/>
                </a:lnTo>
                <a:lnTo>
                  <a:pt x="1536" y="1814"/>
                </a:lnTo>
                <a:lnTo>
                  <a:pt x="1542" y="1799"/>
                </a:lnTo>
                <a:lnTo>
                  <a:pt x="1547" y="1783"/>
                </a:lnTo>
                <a:lnTo>
                  <a:pt x="1554" y="1767"/>
                </a:lnTo>
                <a:lnTo>
                  <a:pt x="1559" y="1751"/>
                </a:lnTo>
                <a:lnTo>
                  <a:pt x="1565" y="1734"/>
                </a:lnTo>
                <a:lnTo>
                  <a:pt x="1571" y="1718"/>
                </a:lnTo>
                <a:lnTo>
                  <a:pt x="1576" y="1702"/>
                </a:lnTo>
                <a:lnTo>
                  <a:pt x="1583" y="1685"/>
                </a:lnTo>
                <a:lnTo>
                  <a:pt x="1589" y="1669"/>
                </a:lnTo>
                <a:lnTo>
                  <a:pt x="1594" y="1652"/>
                </a:lnTo>
                <a:lnTo>
                  <a:pt x="1600" y="1636"/>
                </a:lnTo>
                <a:lnTo>
                  <a:pt x="1606" y="1619"/>
                </a:lnTo>
                <a:lnTo>
                  <a:pt x="1612" y="1602"/>
                </a:lnTo>
                <a:lnTo>
                  <a:pt x="1618" y="1585"/>
                </a:lnTo>
                <a:lnTo>
                  <a:pt x="1623" y="1569"/>
                </a:lnTo>
                <a:lnTo>
                  <a:pt x="1630" y="1551"/>
                </a:lnTo>
                <a:lnTo>
                  <a:pt x="1636" y="1533"/>
                </a:lnTo>
                <a:lnTo>
                  <a:pt x="1641" y="1517"/>
                </a:lnTo>
                <a:lnTo>
                  <a:pt x="1647" y="1499"/>
                </a:lnTo>
                <a:lnTo>
                  <a:pt x="1652" y="1481"/>
                </a:lnTo>
                <a:lnTo>
                  <a:pt x="1659" y="1465"/>
                </a:lnTo>
                <a:lnTo>
                  <a:pt x="1665" y="1447"/>
                </a:lnTo>
                <a:lnTo>
                  <a:pt x="1670" y="1429"/>
                </a:lnTo>
                <a:lnTo>
                  <a:pt x="1676" y="1412"/>
                </a:lnTo>
                <a:lnTo>
                  <a:pt x="1683" y="1394"/>
                </a:lnTo>
                <a:lnTo>
                  <a:pt x="1688" y="1376"/>
                </a:lnTo>
                <a:lnTo>
                  <a:pt x="1694" y="1359"/>
                </a:lnTo>
                <a:lnTo>
                  <a:pt x="1700" y="1341"/>
                </a:lnTo>
                <a:lnTo>
                  <a:pt x="1706" y="1323"/>
                </a:lnTo>
                <a:lnTo>
                  <a:pt x="1712" y="1305"/>
                </a:lnTo>
                <a:lnTo>
                  <a:pt x="1717" y="1288"/>
                </a:lnTo>
                <a:lnTo>
                  <a:pt x="1723" y="1270"/>
                </a:lnTo>
                <a:lnTo>
                  <a:pt x="1730" y="1252"/>
                </a:lnTo>
                <a:lnTo>
                  <a:pt x="1735" y="1234"/>
                </a:lnTo>
                <a:lnTo>
                  <a:pt x="1741" y="1217"/>
                </a:lnTo>
                <a:lnTo>
                  <a:pt x="1747" y="1199"/>
                </a:lnTo>
                <a:lnTo>
                  <a:pt x="1752" y="1180"/>
                </a:lnTo>
                <a:lnTo>
                  <a:pt x="1759" y="1162"/>
                </a:lnTo>
                <a:lnTo>
                  <a:pt x="1764" y="1145"/>
                </a:lnTo>
                <a:lnTo>
                  <a:pt x="1770" y="1127"/>
                </a:lnTo>
                <a:lnTo>
                  <a:pt x="1776" y="1109"/>
                </a:lnTo>
                <a:lnTo>
                  <a:pt x="1782" y="1091"/>
                </a:lnTo>
                <a:lnTo>
                  <a:pt x="1788" y="1072"/>
                </a:lnTo>
                <a:lnTo>
                  <a:pt x="1794" y="1055"/>
                </a:lnTo>
                <a:lnTo>
                  <a:pt x="1799" y="1037"/>
                </a:lnTo>
                <a:lnTo>
                  <a:pt x="1806" y="1019"/>
                </a:lnTo>
                <a:lnTo>
                  <a:pt x="1811" y="1002"/>
                </a:lnTo>
                <a:lnTo>
                  <a:pt x="1817" y="984"/>
                </a:lnTo>
                <a:lnTo>
                  <a:pt x="1823" y="966"/>
                </a:lnTo>
                <a:lnTo>
                  <a:pt x="1828" y="948"/>
                </a:lnTo>
                <a:lnTo>
                  <a:pt x="1835" y="931"/>
                </a:lnTo>
                <a:lnTo>
                  <a:pt x="1841" y="913"/>
                </a:lnTo>
                <a:lnTo>
                  <a:pt x="1846" y="895"/>
                </a:lnTo>
                <a:lnTo>
                  <a:pt x="1852" y="879"/>
                </a:lnTo>
                <a:lnTo>
                  <a:pt x="1859" y="861"/>
                </a:lnTo>
                <a:lnTo>
                  <a:pt x="1864" y="843"/>
                </a:lnTo>
                <a:lnTo>
                  <a:pt x="1870" y="827"/>
                </a:lnTo>
                <a:lnTo>
                  <a:pt x="1875" y="809"/>
                </a:lnTo>
                <a:lnTo>
                  <a:pt x="1882" y="791"/>
                </a:lnTo>
                <a:lnTo>
                  <a:pt x="1888" y="775"/>
                </a:lnTo>
                <a:lnTo>
                  <a:pt x="1893" y="758"/>
                </a:lnTo>
                <a:lnTo>
                  <a:pt x="1899" y="741"/>
                </a:lnTo>
                <a:lnTo>
                  <a:pt x="1906" y="724"/>
                </a:lnTo>
                <a:lnTo>
                  <a:pt x="1911" y="708"/>
                </a:lnTo>
                <a:lnTo>
                  <a:pt x="1917" y="691"/>
                </a:lnTo>
                <a:lnTo>
                  <a:pt x="1922" y="675"/>
                </a:lnTo>
                <a:lnTo>
                  <a:pt x="1928" y="658"/>
                </a:lnTo>
                <a:lnTo>
                  <a:pt x="1935" y="642"/>
                </a:lnTo>
                <a:lnTo>
                  <a:pt x="1940" y="626"/>
                </a:lnTo>
                <a:lnTo>
                  <a:pt x="1946" y="609"/>
                </a:lnTo>
                <a:lnTo>
                  <a:pt x="1952" y="594"/>
                </a:lnTo>
                <a:lnTo>
                  <a:pt x="1958" y="577"/>
                </a:lnTo>
                <a:lnTo>
                  <a:pt x="1964" y="562"/>
                </a:lnTo>
                <a:lnTo>
                  <a:pt x="1970" y="547"/>
                </a:lnTo>
                <a:lnTo>
                  <a:pt x="1975" y="532"/>
                </a:lnTo>
                <a:lnTo>
                  <a:pt x="1982" y="517"/>
                </a:lnTo>
                <a:lnTo>
                  <a:pt x="1987" y="501"/>
                </a:lnTo>
                <a:lnTo>
                  <a:pt x="1993" y="486"/>
                </a:lnTo>
                <a:lnTo>
                  <a:pt x="1999" y="472"/>
                </a:lnTo>
                <a:lnTo>
                  <a:pt x="2004" y="457"/>
                </a:lnTo>
                <a:lnTo>
                  <a:pt x="2011" y="443"/>
                </a:lnTo>
                <a:lnTo>
                  <a:pt x="2017" y="428"/>
                </a:lnTo>
                <a:lnTo>
                  <a:pt x="2022" y="414"/>
                </a:lnTo>
                <a:lnTo>
                  <a:pt x="2028" y="400"/>
                </a:lnTo>
                <a:lnTo>
                  <a:pt x="2034" y="386"/>
                </a:lnTo>
                <a:lnTo>
                  <a:pt x="2040" y="374"/>
                </a:lnTo>
                <a:lnTo>
                  <a:pt x="2046" y="360"/>
                </a:lnTo>
                <a:lnTo>
                  <a:pt x="2051" y="347"/>
                </a:lnTo>
                <a:lnTo>
                  <a:pt x="2058" y="334"/>
                </a:lnTo>
                <a:lnTo>
                  <a:pt x="2064" y="322"/>
                </a:lnTo>
                <a:lnTo>
                  <a:pt x="2069" y="309"/>
                </a:lnTo>
                <a:lnTo>
                  <a:pt x="2075" y="296"/>
                </a:lnTo>
                <a:lnTo>
                  <a:pt x="2080" y="284"/>
                </a:lnTo>
                <a:lnTo>
                  <a:pt x="2087" y="272"/>
                </a:lnTo>
                <a:lnTo>
                  <a:pt x="2093" y="261"/>
                </a:lnTo>
                <a:lnTo>
                  <a:pt x="2098" y="250"/>
                </a:lnTo>
                <a:lnTo>
                  <a:pt x="2104" y="238"/>
                </a:lnTo>
                <a:lnTo>
                  <a:pt x="2111" y="227"/>
                </a:lnTo>
                <a:lnTo>
                  <a:pt x="2116" y="217"/>
                </a:lnTo>
                <a:lnTo>
                  <a:pt x="2122" y="205"/>
                </a:lnTo>
                <a:lnTo>
                  <a:pt x="2128" y="195"/>
                </a:lnTo>
                <a:lnTo>
                  <a:pt x="2134" y="185"/>
                </a:lnTo>
                <a:lnTo>
                  <a:pt x="2140" y="175"/>
                </a:lnTo>
                <a:lnTo>
                  <a:pt x="2145" y="166"/>
                </a:lnTo>
                <a:lnTo>
                  <a:pt x="2151" y="156"/>
                </a:lnTo>
                <a:lnTo>
                  <a:pt x="2158" y="147"/>
                </a:lnTo>
                <a:lnTo>
                  <a:pt x="2163" y="138"/>
                </a:lnTo>
                <a:lnTo>
                  <a:pt x="2169" y="129"/>
                </a:lnTo>
                <a:lnTo>
                  <a:pt x="2175" y="122"/>
                </a:lnTo>
                <a:lnTo>
                  <a:pt x="2180" y="113"/>
                </a:lnTo>
                <a:lnTo>
                  <a:pt x="2187" y="105"/>
                </a:lnTo>
                <a:lnTo>
                  <a:pt x="2192" y="98"/>
                </a:lnTo>
                <a:lnTo>
                  <a:pt x="2198" y="90"/>
                </a:lnTo>
                <a:lnTo>
                  <a:pt x="2204" y="84"/>
                </a:lnTo>
                <a:lnTo>
                  <a:pt x="2210" y="76"/>
                </a:lnTo>
                <a:lnTo>
                  <a:pt x="2216" y="70"/>
                </a:lnTo>
                <a:lnTo>
                  <a:pt x="2222" y="63"/>
                </a:lnTo>
                <a:lnTo>
                  <a:pt x="2227" y="58"/>
                </a:lnTo>
                <a:lnTo>
                  <a:pt x="2234" y="52"/>
                </a:lnTo>
                <a:lnTo>
                  <a:pt x="2240" y="47"/>
                </a:lnTo>
                <a:lnTo>
                  <a:pt x="2245" y="42"/>
                </a:lnTo>
                <a:lnTo>
                  <a:pt x="2251" y="37"/>
                </a:lnTo>
                <a:lnTo>
                  <a:pt x="2256" y="33"/>
                </a:lnTo>
                <a:lnTo>
                  <a:pt x="2263" y="28"/>
                </a:lnTo>
                <a:lnTo>
                  <a:pt x="2269" y="24"/>
                </a:lnTo>
                <a:lnTo>
                  <a:pt x="2274" y="20"/>
                </a:lnTo>
                <a:lnTo>
                  <a:pt x="2280" y="18"/>
                </a:lnTo>
                <a:lnTo>
                  <a:pt x="2287" y="14"/>
                </a:lnTo>
                <a:lnTo>
                  <a:pt x="2292" y="12"/>
                </a:lnTo>
                <a:lnTo>
                  <a:pt x="2298" y="9"/>
                </a:lnTo>
                <a:lnTo>
                  <a:pt x="2303" y="6"/>
                </a:lnTo>
                <a:lnTo>
                  <a:pt x="2310" y="5"/>
                </a:lnTo>
                <a:lnTo>
                  <a:pt x="2316" y="3"/>
                </a:lnTo>
                <a:lnTo>
                  <a:pt x="2321" y="1"/>
                </a:lnTo>
                <a:lnTo>
                  <a:pt x="2327" y="1"/>
                </a:lnTo>
                <a:lnTo>
                  <a:pt x="2334" y="0"/>
                </a:lnTo>
                <a:lnTo>
                  <a:pt x="2339" y="0"/>
                </a:lnTo>
                <a:lnTo>
                  <a:pt x="2345" y="0"/>
                </a:lnTo>
                <a:lnTo>
                  <a:pt x="2350" y="0"/>
                </a:lnTo>
                <a:lnTo>
                  <a:pt x="2356" y="0"/>
                </a:lnTo>
                <a:lnTo>
                  <a:pt x="2363" y="1"/>
                </a:lnTo>
                <a:lnTo>
                  <a:pt x="2368" y="1"/>
                </a:lnTo>
                <a:lnTo>
                  <a:pt x="2374" y="3"/>
                </a:lnTo>
                <a:lnTo>
                  <a:pt x="2380" y="5"/>
                </a:lnTo>
                <a:lnTo>
                  <a:pt x="2386" y="6"/>
                </a:lnTo>
                <a:lnTo>
                  <a:pt x="2392" y="9"/>
                </a:lnTo>
                <a:lnTo>
                  <a:pt x="2398" y="12"/>
                </a:lnTo>
                <a:lnTo>
                  <a:pt x="2403" y="14"/>
                </a:lnTo>
                <a:lnTo>
                  <a:pt x="2410" y="18"/>
                </a:lnTo>
                <a:lnTo>
                  <a:pt x="2415" y="20"/>
                </a:lnTo>
                <a:lnTo>
                  <a:pt x="2421" y="24"/>
                </a:lnTo>
                <a:lnTo>
                  <a:pt x="2427" y="28"/>
                </a:lnTo>
                <a:lnTo>
                  <a:pt x="2432" y="33"/>
                </a:lnTo>
                <a:lnTo>
                  <a:pt x="2439" y="37"/>
                </a:lnTo>
                <a:lnTo>
                  <a:pt x="2445" y="42"/>
                </a:lnTo>
                <a:lnTo>
                  <a:pt x="2450" y="47"/>
                </a:lnTo>
                <a:lnTo>
                  <a:pt x="2456" y="52"/>
                </a:lnTo>
                <a:lnTo>
                  <a:pt x="2462" y="58"/>
                </a:lnTo>
                <a:lnTo>
                  <a:pt x="2468" y="63"/>
                </a:lnTo>
                <a:lnTo>
                  <a:pt x="2474" y="70"/>
                </a:lnTo>
                <a:lnTo>
                  <a:pt x="2479" y="76"/>
                </a:lnTo>
                <a:lnTo>
                  <a:pt x="2486" y="84"/>
                </a:lnTo>
                <a:lnTo>
                  <a:pt x="2492" y="90"/>
                </a:lnTo>
                <a:lnTo>
                  <a:pt x="2497" y="98"/>
                </a:lnTo>
                <a:lnTo>
                  <a:pt x="2503" y="105"/>
                </a:lnTo>
                <a:lnTo>
                  <a:pt x="2510" y="113"/>
                </a:lnTo>
                <a:lnTo>
                  <a:pt x="2515" y="122"/>
                </a:lnTo>
                <a:lnTo>
                  <a:pt x="2521" y="129"/>
                </a:lnTo>
                <a:lnTo>
                  <a:pt x="2526" y="138"/>
                </a:lnTo>
                <a:lnTo>
                  <a:pt x="2532" y="147"/>
                </a:lnTo>
                <a:lnTo>
                  <a:pt x="2539" y="156"/>
                </a:lnTo>
                <a:lnTo>
                  <a:pt x="2544" y="166"/>
                </a:lnTo>
                <a:lnTo>
                  <a:pt x="2550" y="175"/>
                </a:lnTo>
                <a:lnTo>
                  <a:pt x="2556" y="185"/>
                </a:lnTo>
                <a:lnTo>
                  <a:pt x="2562" y="195"/>
                </a:lnTo>
                <a:lnTo>
                  <a:pt x="2568" y="205"/>
                </a:lnTo>
                <a:lnTo>
                  <a:pt x="2573" y="217"/>
                </a:lnTo>
                <a:lnTo>
                  <a:pt x="2579" y="227"/>
                </a:lnTo>
                <a:lnTo>
                  <a:pt x="2586" y="238"/>
                </a:lnTo>
                <a:lnTo>
                  <a:pt x="2591" y="250"/>
                </a:lnTo>
                <a:lnTo>
                  <a:pt x="2597" y="261"/>
                </a:lnTo>
                <a:lnTo>
                  <a:pt x="2603" y="272"/>
                </a:lnTo>
                <a:lnTo>
                  <a:pt x="2608" y="284"/>
                </a:lnTo>
                <a:lnTo>
                  <a:pt x="2615" y="296"/>
                </a:lnTo>
                <a:lnTo>
                  <a:pt x="2620" y="309"/>
                </a:lnTo>
                <a:lnTo>
                  <a:pt x="2626" y="322"/>
                </a:lnTo>
                <a:lnTo>
                  <a:pt x="2632" y="334"/>
                </a:lnTo>
                <a:lnTo>
                  <a:pt x="2638" y="347"/>
                </a:lnTo>
                <a:lnTo>
                  <a:pt x="2644" y="360"/>
                </a:lnTo>
                <a:lnTo>
                  <a:pt x="2650" y="374"/>
                </a:lnTo>
                <a:lnTo>
                  <a:pt x="2655" y="386"/>
                </a:lnTo>
                <a:lnTo>
                  <a:pt x="2662" y="400"/>
                </a:lnTo>
                <a:lnTo>
                  <a:pt x="2668" y="414"/>
                </a:lnTo>
                <a:lnTo>
                  <a:pt x="2673" y="428"/>
                </a:lnTo>
                <a:lnTo>
                  <a:pt x="2679" y="443"/>
                </a:lnTo>
                <a:lnTo>
                  <a:pt x="2684" y="457"/>
                </a:lnTo>
                <a:lnTo>
                  <a:pt x="2691" y="472"/>
                </a:lnTo>
                <a:lnTo>
                  <a:pt x="2697" y="486"/>
                </a:lnTo>
                <a:lnTo>
                  <a:pt x="2702" y="501"/>
                </a:lnTo>
                <a:lnTo>
                  <a:pt x="2708" y="517"/>
                </a:lnTo>
                <a:lnTo>
                  <a:pt x="2715" y="532"/>
                </a:lnTo>
                <a:lnTo>
                  <a:pt x="2720" y="547"/>
                </a:lnTo>
                <a:lnTo>
                  <a:pt x="2726" y="562"/>
                </a:lnTo>
                <a:lnTo>
                  <a:pt x="2731" y="577"/>
                </a:lnTo>
                <a:lnTo>
                  <a:pt x="2738" y="594"/>
                </a:lnTo>
                <a:lnTo>
                  <a:pt x="2744" y="609"/>
                </a:lnTo>
                <a:lnTo>
                  <a:pt x="2749" y="626"/>
                </a:lnTo>
                <a:lnTo>
                  <a:pt x="2755" y="642"/>
                </a:lnTo>
                <a:lnTo>
                  <a:pt x="2762" y="658"/>
                </a:lnTo>
                <a:lnTo>
                  <a:pt x="2767" y="675"/>
                </a:lnTo>
                <a:lnTo>
                  <a:pt x="2773" y="691"/>
                </a:lnTo>
                <a:lnTo>
                  <a:pt x="2779" y="708"/>
                </a:lnTo>
                <a:lnTo>
                  <a:pt x="2784" y="724"/>
                </a:lnTo>
                <a:lnTo>
                  <a:pt x="2791" y="741"/>
                </a:lnTo>
                <a:lnTo>
                  <a:pt x="2796" y="758"/>
                </a:lnTo>
                <a:lnTo>
                  <a:pt x="2802" y="775"/>
                </a:lnTo>
                <a:lnTo>
                  <a:pt x="2808" y="791"/>
                </a:lnTo>
                <a:lnTo>
                  <a:pt x="2814" y="809"/>
                </a:lnTo>
                <a:lnTo>
                  <a:pt x="2820" y="827"/>
                </a:lnTo>
                <a:lnTo>
                  <a:pt x="2826" y="843"/>
                </a:lnTo>
                <a:lnTo>
                  <a:pt x="2831" y="861"/>
                </a:lnTo>
                <a:lnTo>
                  <a:pt x="2838" y="879"/>
                </a:lnTo>
                <a:lnTo>
                  <a:pt x="2843" y="895"/>
                </a:lnTo>
                <a:lnTo>
                  <a:pt x="2849" y="913"/>
                </a:lnTo>
                <a:lnTo>
                  <a:pt x="2855" y="931"/>
                </a:lnTo>
                <a:lnTo>
                  <a:pt x="2860" y="948"/>
                </a:lnTo>
                <a:lnTo>
                  <a:pt x="2867" y="966"/>
                </a:lnTo>
                <a:lnTo>
                  <a:pt x="2873" y="984"/>
                </a:lnTo>
                <a:lnTo>
                  <a:pt x="2878" y="1002"/>
                </a:lnTo>
                <a:lnTo>
                  <a:pt x="2884" y="1019"/>
                </a:lnTo>
                <a:lnTo>
                  <a:pt x="2890" y="1037"/>
                </a:lnTo>
                <a:lnTo>
                  <a:pt x="2896" y="1055"/>
                </a:lnTo>
                <a:lnTo>
                  <a:pt x="2902" y="1072"/>
                </a:lnTo>
                <a:lnTo>
                  <a:pt x="2907" y="1091"/>
                </a:lnTo>
                <a:lnTo>
                  <a:pt x="2914" y="1109"/>
                </a:lnTo>
                <a:lnTo>
                  <a:pt x="2920" y="1127"/>
                </a:lnTo>
                <a:lnTo>
                  <a:pt x="2925" y="1145"/>
                </a:lnTo>
                <a:lnTo>
                  <a:pt x="2931" y="1162"/>
                </a:lnTo>
                <a:lnTo>
                  <a:pt x="2938" y="1180"/>
                </a:lnTo>
                <a:lnTo>
                  <a:pt x="2943" y="1199"/>
                </a:lnTo>
                <a:lnTo>
                  <a:pt x="2949" y="1217"/>
                </a:lnTo>
                <a:lnTo>
                  <a:pt x="2954" y="1234"/>
                </a:lnTo>
                <a:lnTo>
                  <a:pt x="2960" y="1252"/>
                </a:lnTo>
                <a:lnTo>
                  <a:pt x="2967" y="1270"/>
                </a:lnTo>
                <a:lnTo>
                  <a:pt x="2972" y="1288"/>
                </a:lnTo>
                <a:lnTo>
                  <a:pt x="2978" y="1305"/>
                </a:lnTo>
                <a:lnTo>
                  <a:pt x="2984" y="1323"/>
                </a:lnTo>
                <a:lnTo>
                  <a:pt x="2990" y="1341"/>
                </a:lnTo>
                <a:lnTo>
                  <a:pt x="2996" y="1359"/>
                </a:lnTo>
                <a:lnTo>
                  <a:pt x="3001" y="1376"/>
                </a:lnTo>
                <a:lnTo>
                  <a:pt x="3007" y="1394"/>
                </a:lnTo>
                <a:lnTo>
                  <a:pt x="3014" y="1412"/>
                </a:lnTo>
                <a:lnTo>
                  <a:pt x="3019" y="1429"/>
                </a:lnTo>
                <a:lnTo>
                  <a:pt x="3025" y="1447"/>
                </a:lnTo>
                <a:lnTo>
                  <a:pt x="3031" y="1465"/>
                </a:lnTo>
                <a:lnTo>
                  <a:pt x="3036" y="1481"/>
                </a:lnTo>
                <a:lnTo>
                  <a:pt x="3043" y="1499"/>
                </a:lnTo>
                <a:lnTo>
                  <a:pt x="3049" y="1517"/>
                </a:lnTo>
                <a:lnTo>
                  <a:pt x="3054" y="1533"/>
                </a:lnTo>
                <a:lnTo>
                  <a:pt x="3060" y="1551"/>
                </a:lnTo>
                <a:lnTo>
                  <a:pt x="3066" y="1569"/>
                </a:lnTo>
                <a:lnTo>
                  <a:pt x="3072" y="1585"/>
                </a:lnTo>
                <a:lnTo>
                  <a:pt x="3078" y="1602"/>
                </a:lnTo>
                <a:lnTo>
                  <a:pt x="3083" y="1619"/>
                </a:lnTo>
                <a:lnTo>
                  <a:pt x="3090" y="1636"/>
                </a:lnTo>
                <a:lnTo>
                  <a:pt x="3096" y="1652"/>
                </a:lnTo>
                <a:lnTo>
                  <a:pt x="3101" y="1669"/>
                </a:lnTo>
                <a:lnTo>
                  <a:pt x="3107" y="1685"/>
                </a:lnTo>
                <a:lnTo>
                  <a:pt x="3112" y="1702"/>
                </a:lnTo>
                <a:lnTo>
                  <a:pt x="3119" y="1718"/>
                </a:lnTo>
                <a:lnTo>
                  <a:pt x="3125" y="1734"/>
                </a:lnTo>
                <a:lnTo>
                  <a:pt x="3130" y="1751"/>
                </a:lnTo>
                <a:lnTo>
                  <a:pt x="3136" y="1767"/>
                </a:lnTo>
                <a:lnTo>
                  <a:pt x="3143" y="1783"/>
                </a:lnTo>
                <a:lnTo>
                  <a:pt x="3148" y="1799"/>
                </a:lnTo>
                <a:lnTo>
                  <a:pt x="3154" y="1814"/>
                </a:lnTo>
                <a:lnTo>
                  <a:pt x="3159" y="1831"/>
                </a:lnTo>
                <a:lnTo>
                  <a:pt x="3166" y="1846"/>
                </a:lnTo>
                <a:lnTo>
                  <a:pt x="3172" y="1861"/>
                </a:lnTo>
                <a:lnTo>
                  <a:pt x="3177" y="1876"/>
                </a:lnTo>
                <a:lnTo>
                  <a:pt x="3183" y="1891"/>
                </a:lnTo>
                <a:lnTo>
                  <a:pt x="3190" y="1907"/>
                </a:lnTo>
                <a:lnTo>
                  <a:pt x="3195" y="1922"/>
                </a:lnTo>
                <a:lnTo>
                  <a:pt x="3201" y="1937"/>
                </a:lnTo>
                <a:lnTo>
                  <a:pt x="3207" y="1952"/>
                </a:lnTo>
                <a:lnTo>
                  <a:pt x="3212" y="1966"/>
                </a:lnTo>
                <a:lnTo>
                  <a:pt x="3219" y="1981"/>
                </a:lnTo>
                <a:lnTo>
                  <a:pt x="3224" y="1995"/>
                </a:lnTo>
                <a:lnTo>
                  <a:pt x="3230" y="2010"/>
                </a:lnTo>
                <a:lnTo>
                  <a:pt x="3236" y="2024"/>
                </a:lnTo>
                <a:lnTo>
                  <a:pt x="3242" y="2038"/>
                </a:lnTo>
                <a:lnTo>
                  <a:pt x="3248" y="2052"/>
                </a:lnTo>
                <a:lnTo>
                  <a:pt x="3254" y="2066"/>
                </a:lnTo>
                <a:lnTo>
                  <a:pt x="3259" y="2080"/>
                </a:lnTo>
                <a:lnTo>
                  <a:pt x="3266" y="2094"/>
                </a:lnTo>
                <a:lnTo>
                  <a:pt x="3271" y="2107"/>
                </a:lnTo>
                <a:lnTo>
                  <a:pt x="3277" y="2121"/>
                </a:lnTo>
                <a:lnTo>
                  <a:pt x="3283" y="2133"/>
                </a:lnTo>
                <a:lnTo>
                  <a:pt x="3288" y="2146"/>
                </a:lnTo>
                <a:lnTo>
                  <a:pt x="3295" y="2160"/>
                </a:lnTo>
                <a:lnTo>
                  <a:pt x="3301" y="2173"/>
                </a:lnTo>
                <a:lnTo>
                  <a:pt x="3306" y="2185"/>
                </a:lnTo>
                <a:lnTo>
                  <a:pt x="3312" y="2198"/>
                </a:lnTo>
                <a:lnTo>
                  <a:pt x="3318" y="2210"/>
                </a:lnTo>
                <a:lnTo>
                  <a:pt x="3324" y="2222"/>
                </a:lnTo>
                <a:lnTo>
                  <a:pt x="3330" y="2235"/>
                </a:lnTo>
                <a:lnTo>
                  <a:pt x="3335" y="2246"/>
                </a:lnTo>
                <a:lnTo>
                  <a:pt x="3342" y="2259"/>
                </a:lnTo>
                <a:lnTo>
                  <a:pt x="3348" y="2270"/>
                </a:lnTo>
                <a:lnTo>
                  <a:pt x="3353" y="2281"/>
                </a:lnTo>
                <a:lnTo>
                  <a:pt x="3359" y="2293"/>
                </a:lnTo>
                <a:lnTo>
                  <a:pt x="3366" y="2304"/>
                </a:lnTo>
                <a:lnTo>
                  <a:pt x="3371" y="2316"/>
                </a:lnTo>
                <a:lnTo>
                  <a:pt x="3377" y="2327"/>
                </a:lnTo>
                <a:lnTo>
                  <a:pt x="3382" y="2338"/>
                </a:lnTo>
                <a:lnTo>
                  <a:pt x="3388" y="2348"/>
                </a:lnTo>
                <a:lnTo>
                  <a:pt x="3395" y="2360"/>
                </a:lnTo>
                <a:lnTo>
                  <a:pt x="3400" y="2370"/>
                </a:lnTo>
                <a:lnTo>
                  <a:pt x="3406" y="2380"/>
                </a:lnTo>
                <a:lnTo>
                  <a:pt x="3412" y="2392"/>
                </a:lnTo>
                <a:lnTo>
                  <a:pt x="3418" y="2402"/>
                </a:lnTo>
                <a:lnTo>
                  <a:pt x="3424" y="2412"/>
                </a:lnTo>
                <a:lnTo>
                  <a:pt x="3429" y="2422"/>
                </a:lnTo>
                <a:lnTo>
                  <a:pt x="3435" y="2431"/>
                </a:lnTo>
                <a:lnTo>
                  <a:pt x="3442" y="2441"/>
                </a:lnTo>
                <a:lnTo>
                  <a:pt x="3447" y="2450"/>
                </a:lnTo>
                <a:lnTo>
                  <a:pt x="3453" y="2460"/>
                </a:lnTo>
                <a:lnTo>
                  <a:pt x="3459" y="2469"/>
                </a:lnTo>
                <a:lnTo>
                  <a:pt x="3464" y="2479"/>
                </a:lnTo>
                <a:lnTo>
                  <a:pt x="3471" y="2488"/>
                </a:lnTo>
                <a:lnTo>
                  <a:pt x="3477" y="2497"/>
                </a:lnTo>
                <a:lnTo>
                  <a:pt x="3482" y="2505"/>
                </a:lnTo>
                <a:lnTo>
                  <a:pt x="3488" y="2514"/>
                </a:lnTo>
                <a:lnTo>
                  <a:pt x="3494" y="2522"/>
                </a:lnTo>
                <a:lnTo>
                  <a:pt x="3500" y="2531"/>
                </a:lnTo>
                <a:lnTo>
                  <a:pt x="3506" y="2538"/>
                </a:lnTo>
                <a:lnTo>
                  <a:pt x="3511" y="2547"/>
                </a:lnTo>
                <a:lnTo>
                  <a:pt x="3518" y="2555"/>
                </a:lnTo>
                <a:lnTo>
                  <a:pt x="3524" y="2564"/>
                </a:lnTo>
                <a:lnTo>
                  <a:pt x="3529" y="2571"/>
                </a:lnTo>
                <a:lnTo>
                  <a:pt x="3535" y="2579"/>
                </a:lnTo>
                <a:lnTo>
                  <a:pt x="3540" y="2586"/>
                </a:lnTo>
                <a:lnTo>
                  <a:pt x="3547" y="2594"/>
                </a:lnTo>
                <a:lnTo>
                  <a:pt x="3553" y="2602"/>
                </a:lnTo>
                <a:lnTo>
                  <a:pt x="3558" y="2608"/>
                </a:lnTo>
                <a:lnTo>
                  <a:pt x="3564" y="2616"/>
                </a:lnTo>
                <a:lnTo>
                  <a:pt x="3571" y="2622"/>
                </a:lnTo>
                <a:lnTo>
                  <a:pt x="3576" y="2630"/>
                </a:lnTo>
                <a:lnTo>
                  <a:pt x="3582" y="2636"/>
                </a:lnTo>
                <a:lnTo>
                  <a:pt x="3587" y="2642"/>
                </a:lnTo>
                <a:lnTo>
                  <a:pt x="3594" y="2650"/>
                </a:lnTo>
                <a:lnTo>
                  <a:pt x="3600" y="2656"/>
                </a:lnTo>
                <a:lnTo>
                  <a:pt x="3605" y="2662"/>
                </a:lnTo>
                <a:lnTo>
                  <a:pt x="3611" y="2669"/>
                </a:lnTo>
                <a:lnTo>
                  <a:pt x="3618" y="2675"/>
                </a:lnTo>
                <a:lnTo>
                  <a:pt x="3623" y="2680"/>
                </a:lnTo>
                <a:lnTo>
                  <a:pt x="3629" y="2686"/>
                </a:lnTo>
                <a:lnTo>
                  <a:pt x="3635" y="2693"/>
                </a:lnTo>
                <a:lnTo>
                  <a:pt x="3640" y="2698"/>
                </a:lnTo>
                <a:lnTo>
                  <a:pt x="3647" y="2704"/>
                </a:lnTo>
                <a:lnTo>
                  <a:pt x="3652" y="2709"/>
                </a:lnTo>
                <a:lnTo>
                  <a:pt x="3658" y="2714"/>
                </a:lnTo>
                <a:lnTo>
                  <a:pt x="3664" y="2721"/>
                </a:lnTo>
                <a:lnTo>
                  <a:pt x="3670" y="2726"/>
                </a:lnTo>
                <a:lnTo>
                  <a:pt x="3676" y="2731"/>
                </a:lnTo>
                <a:lnTo>
                  <a:pt x="3682" y="2736"/>
                </a:lnTo>
                <a:lnTo>
                  <a:pt x="3687" y="2741"/>
                </a:lnTo>
                <a:lnTo>
                  <a:pt x="3694" y="2745"/>
                </a:lnTo>
                <a:lnTo>
                  <a:pt x="3699" y="2750"/>
                </a:lnTo>
                <a:lnTo>
                  <a:pt x="3705" y="2755"/>
                </a:lnTo>
                <a:lnTo>
                  <a:pt x="3711" y="2760"/>
                </a:lnTo>
                <a:lnTo>
                  <a:pt x="3716" y="2764"/>
                </a:lnTo>
                <a:lnTo>
                  <a:pt x="3723" y="2769"/>
                </a:lnTo>
                <a:lnTo>
                  <a:pt x="3729" y="2773"/>
                </a:lnTo>
                <a:lnTo>
                  <a:pt x="3734" y="2776"/>
                </a:lnTo>
                <a:lnTo>
                  <a:pt x="3740" y="2781"/>
                </a:lnTo>
                <a:lnTo>
                  <a:pt x="3747" y="2785"/>
                </a:lnTo>
                <a:lnTo>
                  <a:pt x="3752" y="2789"/>
                </a:lnTo>
                <a:lnTo>
                  <a:pt x="3758" y="2793"/>
                </a:lnTo>
                <a:lnTo>
                  <a:pt x="3763" y="2797"/>
                </a:lnTo>
                <a:lnTo>
                  <a:pt x="3770" y="2800"/>
                </a:lnTo>
                <a:lnTo>
                  <a:pt x="3776" y="2804"/>
                </a:lnTo>
                <a:lnTo>
                  <a:pt x="3781" y="2808"/>
                </a:lnTo>
                <a:lnTo>
                  <a:pt x="3787" y="2812"/>
                </a:lnTo>
                <a:lnTo>
                  <a:pt x="3794" y="2816"/>
                </a:lnTo>
                <a:lnTo>
                  <a:pt x="3799" y="2818"/>
                </a:lnTo>
                <a:lnTo>
                  <a:pt x="3805" y="2822"/>
                </a:lnTo>
                <a:lnTo>
                  <a:pt x="3810" y="2826"/>
                </a:lnTo>
                <a:lnTo>
                  <a:pt x="3816" y="2828"/>
                </a:lnTo>
                <a:lnTo>
                  <a:pt x="3823" y="2832"/>
                </a:lnTo>
                <a:lnTo>
                  <a:pt x="3828" y="2835"/>
                </a:lnTo>
                <a:lnTo>
                  <a:pt x="3834" y="2838"/>
                </a:lnTo>
                <a:lnTo>
                  <a:pt x="3840" y="2841"/>
                </a:lnTo>
                <a:lnTo>
                  <a:pt x="3846" y="2843"/>
                </a:lnTo>
                <a:lnTo>
                  <a:pt x="3852" y="2846"/>
                </a:lnTo>
                <a:lnTo>
                  <a:pt x="3857" y="2850"/>
                </a:lnTo>
                <a:lnTo>
                  <a:pt x="3863" y="2852"/>
                </a:lnTo>
                <a:lnTo>
                  <a:pt x="3870" y="2855"/>
                </a:lnTo>
                <a:lnTo>
                  <a:pt x="3875" y="2857"/>
                </a:lnTo>
                <a:lnTo>
                  <a:pt x="3881" y="2860"/>
                </a:lnTo>
                <a:lnTo>
                  <a:pt x="3887" y="2862"/>
                </a:lnTo>
                <a:lnTo>
                  <a:pt x="3892" y="2865"/>
                </a:lnTo>
                <a:lnTo>
                  <a:pt x="3899" y="2868"/>
                </a:lnTo>
                <a:lnTo>
                  <a:pt x="3905" y="2869"/>
                </a:lnTo>
                <a:lnTo>
                  <a:pt x="3910" y="2871"/>
                </a:lnTo>
                <a:lnTo>
                  <a:pt x="3916" y="2874"/>
                </a:lnTo>
                <a:lnTo>
                  <a:pt x="3922" y="2876"/>
                </a:lnTo>
                <a:lnTo>
                  <a:pt x="3928" y="2878"/>
                </a:lnTo>
                <a:lnTo>
                  <a:pt x="3934" y="2880"/>
                </a:lnTo>
                <a:lnTo>
                  <a:pt x="3939" y="2881"/>
                </a:lnTo>
                <a:lnTo>
                  <a:pt x="3946" y="2884"/>
                </a:lnTo>
                <a:lnTo>
                  <a:pt x="3952" y="2886"/>
                </a:lnTo>
                <a:lnTo>
                  <a:pt x="3957" y="2888"/>
                </a:lnTo>
                <a:lnTo>
                  <a:pt x="3963" y="2889"/>
                </a:lnTo>
                <a:lnTo>
                  <a:pt x="3968" y="2892"/>
                </a:lnTo>
                <a:lnTo>
                  <a:pt x="3975" y="2893"/>
                </a:lnTo>
                <a:lnTo>
                  <a:pt x="3981" y="2895"/>
                </a:lnTo>
                <a:lnTo>
                  <a:pt x="3986" y="2897"/>
                </a:lnTo>
                <a:lnTo>
                  <a:pt x="3992" y="2898"/>
                </a:lnTo>
                <a:lnTo>
                  <a:pt x="3999" y="2899"/>
                </a:lnTo>
                <a:lnTo>
                  <a:pt x="4004" y="2902"/>
                </a:lnTo>
                <a:lnTo>
                  <a:pt x="4010" y="2903"/>
                </a:lnTo>
                <a:lnTo>
                  <a:pt x="4017" y="2904"/>
                </a:lnTo>
                <a:lnTo>
                  <a:pt x="4022" y="2905"/>
                </a:lnTo>
                <a:lnTo>
                  <a:pt x="4028" y="2907"/>
                </a:lnTo>
                <a:lnTo>
                  <a:pt x="4033" y="2908"/>
                </a:lnTo>
                <a:lnTo>
                  <a:pt x="4039" y="2909"/>
                </a:lnTo>
                <a:lnTo>
                  <a:pt x="4046" y="2911"/>
                </a:lnTo>
                <a:lnTo>
                  <a:pt x="4051" y="2912"/>
                </a:lnTo>
                <a:lnTo>
                  <a:pt x="4057" y="2913"/>
                </a:lnTo>
                <a:lnTo>
                  <a:pt x="4063" y="2914"/>
                </a:lnTo>
                <a:lnTo>
                  <a:pt x="4068" y="2916"/>
                </a:lnTo>
                <a:lnTo>
                  <a:pt x="4075" y="2917"/>
                </a:lnTo>
                <a:lnTo>
                  <a:pt x="4080" y="2918"/>
                </a:lnTo>
                <a:lnTo>
                  <a:pt x="4086" y="2919"/>
                </a:lnTo>
                <a:lnTo>
                  <a:pt x="4092" y="2921"/>
                </a:lnTo>
                <a:lnTo>
                  <a:pt x="4098" y="2922"/>
                </a:lnTo>
                <a:lnTo>
                  <a:pt x="4104" y="2922"/>
                </a:lnTo>
                <a:lnTo>
                  <a:pt x="4110" y="2923"/>
                </a:lnTo>
                <a:lnTo>
                  <a:pt x="4115" y="2924"/>
                </a:lnTo>
                <a:lnTo>
                  <a:pt x="4122" y="2926"/>
                </a:lnTo>
                <a:lnTo>
                  <a:pt x="4127" y="2926"/>
                </a:lnTo>
                <a:lnTo>
                  <a:pt x="4133" y="2927"/>
                </a:lnTo>
                <a:lnTo>
                  <a:pt x="4139" y="2928"/>
                </a:lnTo>
                <a:lnTo>
                  <a:pt x="4144" y="2928"/>
                </a:lnTo>
                <a:lnTo>
                  <a:pt x="4151" y="2930"/>
                </a:lnTo>
                <a:lnTo>
                  <a:pt x="4157" y="2931"/>
                </a:lnTo>
                <a:lnTo>
                  <a:pt x="4162" y="2931"/>
                </a:lnTo>
                <a:lnTo>
                  <a:pt x="4168" y="2932"/>
                </a:lnTo>
                <a:lnTo>
                  <a:pt x="4175" y="2932"/>
                </a:lnTo>
                <a:lnTo>
                  <a:pt x="4180" y="2933"/>
                </a:lnTo>
                <a:lnTo>
                  <a:pt x="4186" y="2933"/>
                </a:lnTo>
                <a:lnTo>
                  <a:pt x="4191" y="2935"/>
                </a:lnTo>
                <a:lnTo>
                  <a:pt x="4198" y="2935"/>
                </a:lnTo>
                <a:lnTo>
                  <a:pt x="4204" y="2936"/>
                </a:lnTo>
                <a:lnTo>
                  <a:pt x="4209" y="2936"/>
                </a:lnTo>
                <a:lnTo>
                  <a:pt x="4215" y="2937"/>
                </a:lnTo>
                <a:lnTo>
                  <a:pt x="4222" y="2937"/>
                </a:lnTo>
                <a:lnTo>
                  <a:pt x="4227" y="2938"/>
                </a:lnTo>
                <a:lnTo>
                  <a:pt x="4233" y="2938"/>
                </a:lnTo>
                <a:lnTo>
                  <a:pt x="4238" y="2940"/>
                </a:lnTo>
                <a:lnTo>
                  <a:pt x="4244" y="2940"/>
                </a:lnTo>
                <a:lnTo>
                  <a:pt x="4251" y="2940"/>
                </a:lnTo>
                <a:lnTo>
                  <a:pt x="4256" y="2941"/>
                </a:lnTo>
                <a:lnTo>
                  <a:pt x="4262" y="2941"/>
                </a:lnTo>
                <a:lnTo>
                  <a:pt x="4269" y="2941"/>
                </a:lnTo>
                <a:lnTo>
                  <a:pt x="4274" y="2942"/>
                </a:lnTo>
                <a:lnTo>
                  <a:pt x="4280" y="2942"/>
                </a:lnTo>
                <a:lnTo>
                  <a:pt x="4286" y="2943"/>
                </a:lnTo>
                <a:lnTo>
                  <a:pt x="4291" y="2943"/>
                </a:lnTo>
                <a:lnTo>
                  <a:pt x="4298" y="2943"/>
                </a:lnTo>
                <a:lnTo>
                  <a:pt x="4303" y="2943"/>
                </a:lnTo>
                <a:lnTo>
                  <a:pt x="4309" y="2945"/>
                </a:lnTo>
                <a:lnTo>
                  <a:pt x="4315" y="2945"/>
                </a:lnTo>
                <a:lnTo>
                  <a:pt x="4320" y="2945"/>
                </a:lnTo>
                <a:lnTo>
                  <a:pt x="4327" y="2946"/>
                </a:lnTo>
                <a:lnTo>
                  <a:pt x="4333" y="2946"/>
                </a:lnTo>
                <a:lnTo>
                  <a:pt x="4338" y="2946"/>
                </a:lnTo>
                <a:lnTo>
                  <a:pt x="4344" y="2946"/>
                </a:lnTo>
                <a:lnTo>
                  <a:pt x="4350" y="2947"/>
                </a:lnTo>
                <a:lnTo>
                  <a:pt x="4356" y="2947"/>
                </a:lnTo>
                <a:lnTo>
                  <a:pt x="4362" y="2947"/>
                </a:lnTo>
                <a:lnTo>
                  <a:pt x="4367" y="2947"/>
                </a:lnTo>
                <a:lnTo>
                  <a:pt x="4374" y="2947"/>
                </a:lnTo>
                <a:lnTo>
                  <a:pt x="4380" y="2949"/>
                </a:lnTo>
                <a:lnTo>
                  <a:pt x="4385" y="2949"/>
                </a:lnTo>
                <a:lnTo>
                  <a:pt x="4391" y="2949"/>
                </a:lnTo>
                <a:lnTo>
                  <a:pt x="4396" y="2949"/>
                </a:lnTo>
                <a:lnTo>
                  <a:pt x="4403" y="2949"/>
                </a:lnTo>
                <a:lnTo>
                  <a:pt x="4409" y="2950"/>
                </a:lnTo>
                <a:lnTo>
                  <a:pt x="4414" y="2950"/>
                </a:lnTo>
                <a:lnTo>
                  <a:pt x="4420" y="2950"/>
                </a:lnTo>
                <a:lnTo>
                  <a:pt x="4427" y="2950"/>
                </a:lnTo>
                <a:lnTo>
                  <a:pt x="4432" y="2950"/>
                </a:lnTo>
                <a:lnTo>
                  <a:pt x="4438" y="2950"/>
                </a:lnTo>
                <a:lnTo>
                  <a:pt x="4445" y="2950"/>
                </a:lnTo>
                <a:lnTo>
                  <a:pt x="4450" y="2951"/>
                </a:lnTo>
                <a:lnTo>
                  <a:pt x="4456" y="2951"/>
                </a:lnTo>
                <a:lnTo>
                  <a:pt x="4461" y="2951"/>
                </a:lnTo>
                <a:lnTo>
                  <a:pt x="4467" y="2951"/>
                </a:lnTo>
                <a:lnTo>
                  <a:pt x="4474" y="2951"/>
                </a:lnTo>
                <a:lnTo>
                  <a:pt x="4479" y="2951"/>
                </a:lnTo>
                <a:lnTo>
                  <a:pt x="4485" y="2951"/>
                </a:lnTo>
                <a:lnTo>
                  <a:pt x="4491" y="2951"/>
                </a:lnTo>
                <a:lnTo>
                  <a:pt x="4496" y="2951"/>
                </a:lnTo>
                <a:lnTo>
                  <a:pt x="4503" y="2952"/>
                </a:lnTo>
                <a:lnTo>
                  <a:pt x="4508" y="2952"/>
                </a:lnTo>
                <a:lnTo>
                  <a:pt x="4514" y="2952"/>
                </a:lnTo>
                <a:lnTo>
                  <a:pt x="4520" y="2952"/>
                </a:lnTo>
                <a:lnTo>
                  <a:pt x="4526" y="2952"/>
                </a:lnTo>
                <a:lnTo>
                  <a:pt x="4532" y="2952"/>
                </a:lnTo>
                <a:lnTo>
                  <a:pt x="4538" y="2952"/>
                </a:lnTo>
                <a:lnTo>
                  <a:pt x="4543" y="2952"/>
                </a:lnTo>
                <a:lnTo>
                  <a:pt x="4550" y="2952"/>
                </a:lnTo>
                <a:lnTo>
                  <a:pt x="4555" y="2952"/>
                </a:lnTo>
                <a:lnTo>
                  <a:pt x="4561" y="2952"/>
                </a:lnTo>
                <a:lnTo>
                  <a:pt x="4567" y="2952"/>
                </a:lnTo>
                <a:lnTo>
                  <a:pt x="4572" y="2954"/>
                </a:lnTo>
                <a:lnTo>
                  <a:pt x="4579" y="2954"/>
                </a:lnTo>
                <a:lnTo>
                  <a:pt x="4585" y="2954"/>
                </a:lnTo>
                <a:lnTo>
                  <a:pt x="4590" y="2954"/>
                </a:lnTo>
                <a:lnTo>
                  <a:pt x="4596" y="2954"/>
                </a:lnTo>
                <a:lnTo>
                  <a:pt x="4603" y="2954"/>
                </a:lnTo>
                <a:lnTo>
                  <a:pt x="4608" y="2954"/>
                </a:lnTo>
                <a:lnTo>
                  <a:pt x="4614" y="2954"/>
                </a:lnTo>
                <a:lnTo>
                  <a:pt x="4619" y="2954"/>
                </a:lnTo>
                <a:lnTo>
                  <a:pt x="4626" y="2954"/>
                </a:lnTo>
                <a:lnTo>
                  <a:pt x="4632" y="2954"/>
                </a:lnTo>
                <a:lnTo>
                  <a:pt x="4637" y="2954"/>
                </a:lnTo>
                <a:lnTo>
                  <a:pt x="4643" y="2954"/>
                </a:lnTo>
                <a:lnTo>
                  <a:pt x="4650" y="2954"/>
                </a:lnTo>
                <a:lnTo>
                  <a:pt x="4655" y="2954"/>
                </a:lnTo>
                <a:lnTo>
                  <a:pt x="4661" y="2954"/>
                </a:lnTo>
                <a:lnTo>
                  <a:pt x="4666" y="2954"/>
                </a:lnTo>
                <a:lnTo>
                  <a:pt x="4672" y="2954"/>
                </a:lnTo>
                <a:lnTo>
                  <a:pt x="4679" y="2954"/>
                </a:lnTo>
                <a:lnTo>
                  <a:pt x="4684" y="2954"/>
                </a:lnTo>
                <a:lnTo>
                  <a:pt x="4690" y="2954"/>
                </a:lnTo>
              </a:path>
            </a:pathLst>
          </a:custGeom>
          <a:noFill/>
          <a:ln w="17463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35C784-FB2C-4FCF-8FD4-9FD3DDCF7924}"/>
              </a:ext>
            </a:extLst>
          </p:cNvPr>
          <p:cNvCxnSpPr>
            <a:cxnSpLocks/>
          </p:cNvCxnSpPr>
          <p:nvPr/>
        </p:nvCxnSpPr>
        <p:spPr>
          <a:xfrm flipV="1">
            <a:off x="5109378" y="1710309"/>
            <a:ext cx="0" cy="22428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C705D2-F66C-4735-98DE-40227BA4A934}"/>
              </a:ext>
            </a:extLst>
          </p:cNvPr>
          <p:cNvSpPr txBox="1"/>
          <p:nvPr/>
        </p:nvSpPr>
        <p:spPr>
          <a:xfrm>
            <a:off x="6051177" y="4474510"/>
            <a:ext cx="537883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2.5%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193343-34D2-47FD-A7F1-265ACC8F1EB4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916706" y="3876381"/>
            <a:ext cx="403412" cy="598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7D7F0-2273-42A3-8995-875ED5B2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91BC7-72AC-4A9A-AEA5-7FCEBD1C2E99}"/>
              </a:ext>
            </a:extLst>
          </p:cNvPr>
          <p:cNvSpPr txBox="1"/>
          <p:nvPr/>
        </p:nvSpPr>
        <p:spPr>
          <a:xfrm>
            <a:off x="1271807" y="5043807"/>
            <a:ext cx="708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one drug had been superior to the other 2 with 97.5% confidence that the difference was 65% effective compared to 50% effective, the results would have been as depicted above.</a:t>
            </a:r>
          </a:p>
        </p:txBody>
      </p:sp>
    </p:spTree>
    <p:extLst>
      <p:ext uri="{BB962C8B-B14F-4D97-AF65-F5344CB8AC3E}">
        <p14:creationId xmlns:p14="http://schemas.microsoft.com/office/powerpoint/2010/main" val="83579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8E948-DFBD-4C3E-9086-B65A9946FD89}"/>
              </a:ext>
            </a:extLst>
          </p:cNvPr>
          <p:cNvSpPr txBox="1"/>
          <p:nvPr/>
        </p:nvSpPr>
        <p:spPr>
          <a:xfrm>
            <a:off x="571597" y="1806509"/>
            <a:ext cx="8000807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Frequentist CI:</a:t>
            </a:r>
          </a:p>
          <a:p>
            <a:r>
              <a:rPr lang="en-US" sz="2000" dirty="0"/>
              <a:t>95% </a:t>
            </a:r>
            <a:r>
              <a:rPr lang="en-US" sz="2000" u="sng" dirty="0"/>
              <a:t>confidence interval</a:t>
            </a:r>
            <a:r>
              <a:rPr lang="en-US" sz="2000" dirty="0"/>
              <a:t>:  over repeated sampling, the interval will include the population parameter 95% of the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9EB14-94F5-44D4-87BF-F2AD4DFF424B}"/>
              </a:ext>
            </a:extLst>
          </p:cNvPr>
          <p:cNvSpPr txBox="1"/>
          <p:nvPr/>
        </p:nvSpPr>
        <p:spPr>
          <a:xfrm>
            <a:off x="571596" y="641097"/>
            <a:ext cx="8000807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Bayesian CI:</a:t>
            </a:r>
          </a:p>
          <a:p>
            <a:r>
              <a:rPr lang="en-US" sz="2000" dirty="0"/>
              <a:t>95% </a:t>
            </a:r>
            <a:r>
              <a:rPr lang="en-US" sz="2000" u="sng" dirty="0"/>
              <a:t>credible interval</a:t>
            </a:r>
            <a:r>
              <a:rPr lang="en-US" sz="2000" dirty="0"/>
              <a:t>:  95% probability that the interval includes the population parameter.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A5FF-C168-43DB-95FA-C5FFB03D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472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89B2D2C-2C32-4ECC-B063-5AF819A16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5676900" cy="811922"/>
          </a:xfrm>
        </p:spPr>
        <p:txBody>
          <a:bodyPr/>
          <a:lstStyle/>
          <a:p>
            <a:pPr eaLnBrk="1" hangingPunct="1"/>
            <a:r>
              <a:rPr lang="en-US" altLang="en-US" dirty="0"/>
              <a:t> </a:t>
            </a:r>
            <a:r>
              <a:rPr lang="en-US" altLang="en-US" sz="4000" dirty="0"/>
              <a:t>Statistical Methods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33A2B1B-651C-4815-B27A-C29533957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190750"/>
            <a:ext cx="8001000" cy="209708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600" u="sng" dirty="0"/>
              <a:t>Parametric</a:t>
            </a:r>
            <a:r>
              <a:rPr lang="en-US" altLang="en-US" sz="3600" dirty="0"/>
              <a:t> – assume some theoretical distribution for data / test statistic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u="sng" dirty="0"/>
              <a:t>Non-parametric</a:t>
            </a:r>
            <a:r>
              <a:rPr lang="en-US" altLang="en-US" sz="3600" dirty="0"/>
              <a:t> – no assumptions about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055B6-C85B-451E-96DF-800C608C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031954-898F-4FEB-917E-D827EA03916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>
            <a:extLst>
              <a:ext uri="{FF2B5EF4-FFF2-40B4-BE49-F238E27FC236}">
                <a16:creationId xmlns:a16="http://schemas.microsoft.com/office/drawing/2014/main" id="{90648D67-37F8-49F8-B6BF-3ADAB3071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Regression models</a:t>
            </a:r>
          </a:p>
        </p:txBody>
      </p:sp>
      <p:graphicFrame>
        <p:nvGraphicFramePr>
          <p:cNvPr id="765955" name="Group 3">
            <a:extLst>
              <a:ext uri="{FF2B5EF4-FFF2-40B4-BE49-F238E27FC236}">
                <a16:creationId xmlns:a16="http://schemas.microsoft.com/office/drawing/2014/main" id="{458861C9-604E-4D60-871E-80B474035B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1770063"/>
          <a:ext cx="7845425" cy="3939985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289784866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734371033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51168220"/>
                    </a:ext>
                  </a:extLst>
                </a:gridCol>
              </a:tblGrid>
              <a:tr h="1054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85494"/>
                  </a:ext>
                </a:extLst>
              </a:tr>
              <a:tr h="919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Linear Regression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Y= </a:t>
                      </a:r>
                      <a:r>
                        <a:rPr kumimoji="0" lang="el-G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+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Rate of change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533084"/>
                  </a:ext>
                </a:extLst>
              </a:tr>
              <a:tr h="919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Logistic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Regression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logit (</a:t>
                      </a:r>
                      <a:r>
                        <a:rPr kumimoji="0" lang="en-US" alt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en-US" sz="28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)  =  </a:t>
                      </a:r>
                      <a:r>
                        <a:rPr kumimoji="0" lang="el-G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+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Odds ratio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07854"/>
                  </a:ext>
                </a:extLst>
              </a:tr>
              <a:tr h="1009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Survival Analysis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H(t) = h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(t) exp(</a:t>
                      </a:r>
                      <a:r>
                        <a:rPr kumimoji="0" lang="el-G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+ 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(t) e 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kumimoji="0" lang="el-GR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+  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sz="27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Hazard ratio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59465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C648-98AD-4FC5-9AC9-BF1D9570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EB701-AC61-4AC5-A242-95C8A40D7144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395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98F97C70-78C1-48D0-B469-E80A36BB7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altLang="en-US" b="1" dirty="0"/>
              <a:t>Nonparametric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17D7-4C6E-47A0-AC9E-53566C1A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267200"/>
          </a:xfrm>
          <a:ln w="38100">
            <a:solidFill>
              <a:schemeClr val="tx2">
                <a:lumMod val="90000"/>
                <a:lumOff val="10000"/>
              </a:schemeClr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Distribution-free</a:t>
            </a: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</a:rPr>
              <a:t>No assumption is made about the distribution of the outcome variable.</a:t>
            </a:r>
          </a:p>
          <a:p>
            <a:pPr>
              <a:defRPr/>
            </a:pPr>
            <a:r>
              <a:rPr lang="en-US" sz="2400" dirty="0"/>
              <a:t>Mann-Whitney U test (t-test)</a:t>
            </a:r>
          </a:p>
          <a:p>
            <a:pPr>
              <a:defRPr/>
            </a:pPr>
            <a:r>
              <a:rPr lang="en-US" sz="2400" dirty="0"/>
              <a:t>Wilcoxon matched-pairs signed-ranks test</a:t>
            </a:r>
          </a:p>
          <a:p>
            <a:pPr>
              <a:defRPr/>
            </a:pPr>
            <a:r>
              <a:rPr lang="en-US" sz="2400" dirty="0"/>
              <a:t>Kruskal-Wallis (one-way analysis of variance)</a:t>
            </a:r>
          </a:p>
          <a:p>
            <a:pPr>
              <a:defRPr/>
            </a:pPr>
            <a:r>
              <a:rPr lang="en-US" sz="2400" dirty="0"/>
              <a:t>Spearman / Kendall correlation</a:t>
            </a:r>
          </a:p>
          <a:p>
            <a:pPr>
              <a:defRPr/>
            </a:pPr>
            <a:r>
              <a:rPr lang="en-US" sz="2400" dirty="0"/>
              <a:t>McNemar test for correlated proportions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F8C6D-59B7-491C-826A-D3B25C8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031954-898F-4FEB-917E-D827EA03916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C19D-6AED-4416-8DC1-D3E2BD22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0"/>
            <a:ext cx="8305800" cy="32381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dirty="0"/>
              <a:t>Nonparametric statistics</a:t>
            </a:r>
          </a:p>
        </p:txBody>
      </p:sp>
      <p:sp>
        <p:nvSpPr>
          <p:cNvPr id="53251" name="Content Placeholder 3">
            <a:extLst>
              <a:ext uri="{FF2B5EF4-FFF2-40B4-BE49-F238E27FC236}">
                <a16:creationId xmlns:a16="http://schemas.microsoft.com/office/drawing/2014/main" id="{04795DBE-44C6-4D4E-9A20-8F4EB807F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0830" y="2532433"/>
            <a:ext cx="7125820" cy="179313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</a:rPr>
              <a:t>Bootstrap</a:t>
            </a:r>
            <a:r>
              <a:rPr lang="en-US" altLang="en-US" sz="2800" dirty="0"/>
              <a:t> – randomly select an observation from sample data </a:t>
            </a:r>
            <a:r>
              <a:rPr lang="en-US" altLang="en-US" sz="2800" dirty="0">
                <a:solidFill>
                  <a:srgbClr val="FF0000"/>
                </a:solidFill>
              </a:rPr>
              <a:t>with replacement.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Jackknife </a:t>
            </a:r>
            <a:r>
              <a:rPr lang="en-US" altLang="en-US" sz="2800" dirty="0"/>
              <a:t>– leave-out-one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76ECB-C3C1-4179-8379-423A6D83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031954-898F-4FEB-917E-D827EA03916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1272-42F5-40DB-ACB0-5E1D85A0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Multiplicity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A6C8-DE02-4756-A669-EED23BE58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0399"/>
            <a:ext cx="7886700" cy="4351338"/>
          </a:xfrm>
        </p:spPr>
        <p:txBody>
          <a:bodyPr/>
          <a:lstStyle/>
          <a:p>
            <a:r>
              <a:rPr lang="en-US" dirty="0"/>
              <a:t>Large number of hypothesis tests.</a:t>
            </a:r>
          </a:p>
          <a:p>
            <a:r>
              <a:rPr lang="en-US" dirty="0"/>
              <a:t>Inflates the alpha error rate.</a:t>
            </a:r>
          </a:p>
          <a:p>
            <a:r>
              <a:rPr lang="en-US" dirty="0"/>
              <a:t>Approximately number of tests times alpha error.</a:t>
            </a:r>
          </a:p>
          <a:p>
            <a:r>
              <a:rPr lang="en-US" dirty="0"/>
              <a:t>10 x 0.05 = 0.5</a:t>
            </a:r>
          </a:p>
          <a:p>
            <a:r>
              <a:rPr lang="en-US" dirty="0"/>
              <a:t>Performing a large number of statistical tests can result in </a:t>
            </a:r>
            <a:r>
              <a:rPr lang="en-US" u="sng" dirty="0"/>
              <a:t>finding significance just by chance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C919-680C-4978-80E6-AA32591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90625" y="533400"/>
            <a:ext cx="7267575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Logistic Regression Curve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H="1">
            <a:off x="2027238" y="5811838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H="1">
            <a:off x="2027238" y="5451475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 flipH="1">
            <a:off x="2027238" y="5091113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>
            <a:off x="2027238" y="4730750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>
            <a:off x="2027238" y="4370388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flipH="1">
            <a:off x="2027238" y="4011613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2027238" y="3651250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>
            <a:off x="2027238" y="3290888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H="1">
            <a:off x="2027238" y="2930525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H="1">
            <a:off x="2027238" y="2570163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>
            <a:off x="2027238" y="2209800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1771650" y="5745163"/>
            <a:ext cx="2492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0.0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1771650" y="5384800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0.1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1771650" y="5024438"/>
            <a:ext cx="2492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0.2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1771650" y="4664075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0.3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1771650" y="4303713"/>
            <a:ext cx="2492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0.4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1771650" y="3943350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0.5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1771650" y="3582988"/>
            <a:ext cx="2492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0.6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771650" y="3222625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0.7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1771650" y="2863850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0.8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1771650" y="2503488"/>
            <a:ext cx="2492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0.9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1771650" y="2143125"/>
            <a:ext cx="2492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1.0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>
            <a:off x="2095500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234791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2598738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851150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310356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335597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>
            <a:off x="3606800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>
            <a:off x="385921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411162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362450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>
            <a:off x="461486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486727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5118100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537051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562292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5875338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>
            <a:off x="612616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>
            <a:off x="637857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>
            <a:off x="6630988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6881813" y="5854700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7134225" y="5854700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8" name="Rectangle 46"/>
          <p:cNvSpPr>
            <a:spLocks noChangeArrowheads="1"/>
          </p:cNvSpPr>
          <p:nvPr/>
        </p:nvSpPr>
        <p:spPr bwMode="auto">
          <a:xfrm>
            <a:off x="2035175" y="5913438"/>
            <a:ext cx="968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19" name="Rectangle 47"/>
          <p:cNvSpPr>
            <a:spLocks noChangeArrowheads="1"/>
          </p:cNvSpPr>
          <p:nvPr/>
        </p:nvSpPr>
        <p:spPr bwMode="auto">
          <a:xfrm>
            <a:off x="2287588" y="5913438"/>
            <a:ext cx="968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2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0" name="Rectangle 48"/>
          <p:cNvSpPr>
            <a:spLocks noChangeArrowheads="1"/>
          </p:cNvSpPr>
          <p:nvPr/>
        </p:nvSpPr>
        <p:spPr bwMode="auto">
          <a:xfrm>
            <a:off x="2538413" y="5913438"/>
            <a:ext cx="968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1" name="Rectangle 49"/>
          <p:cNvSpPr>
            <a:spLocks noChangeArrowheads="1"/>
          </p:cNvSpPr>
          <p:nvPr/>
        </p:nvSpPr>
        <p:spPr bwMode="auto">
          <a:xfrm>
            <a:off x="2790825" y="5913438"/>
            <a:ext cx="968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3043238" y="5913438"/>
            <a:ext cx="968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5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3" name="Rectangle 51"/>
          <p:cNvSpPr>
            <a:spLocks noChangeArrowheads="1"/>
          </p:cNvSpPr>
          <p:nvPr/>
        </p:nvSpPr>
        <p:spPr bwMode="auto">
          <a:xfrm>
            <a:off x="3294063" y="5913438"/>
            <a:ext cx="968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6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4" name="Rectangle 52"/>
          <p:cNvSpPr>
            <a:spLocks noChangeArrowheads="1"/>
          </p:cNvSpPr>
          <p:nvPr/>
        </p:nvSpPr>
        <p:spPr bwMode="auto">
          <a:xfrm>
            <a:off x="3546475" y="5913438"/>
            <a:ext cx="968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7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5" name="Rectangle 53"/>
          <p:cNvSpPr>
            <a:spLocks noChangeArrowheads="1"/>
          </p:cNvSpPr>
          <p:nvPr/>
        </p:nvSpPr>
        <p:spPr bwMode="auto">
          <a:xfrm>
            <a:off x="3798888" y="5913438"/>
            <a:ext cx="968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8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6" name="Rectangle 54"/>
          <p:cNvSpPr>
            <a:spLocks noChangeArrowheads="1"/>
          </p:cNvSpPr>
          <p:nvPr/>
        </p:nvSpPr>
        <p:spPr bwMode="auto">
          <a:xfrm>
            <a:off x="4051300" y="5913438"/>
            <a:ext cx="968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9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7" name="Rectangle 55"/>
          <p:cNvSpPr>
            <a:spLocks noChangeArrowheads="1"/>
          </p:cNvSpPr>
          <p:nvPr/>
        </p:nvSpPr>
        <p:spPr bwMode="auto">
          <a:xfrm>
            <a:off x="4268788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10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28" name="Rectangle 56"/>
          <p:cNvSpPr>
            <a:spLocks noChangeArrowheads="1"/>
          </p:cNvSpPr>
          <p:nvPr/>
        </p:nvSpPr>
        <p:spPr bwMode="auto">
          <a:xfrm>
            <a:off x="4521200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729" name="Rectangle 57"/>
          <p:cNvSpPr>
            <a:spLocks noChangeArrowheads="1"/>
          </p:cNvSpPr>
          <p:nvPr/>
        </p:nvSpPr>
        <p:spPr bwMode="auto">
          <a:xfrm>
            <a:off x="4773613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12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0" name="Rectangle 58"/>
          <p:cNvSpPr>
            <a:spLocks noChangeArrowheads="1"/>
          </p:cNvSpPr>
          <p:nvPr/>
        </p:nvSpPr>
        <p:spPr bwMode="auto">
          <a:xfrm>
            <a:off x="5024438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13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1" name="Rectangle 59"/>
          <p:cNvSpPr>
            <a:spLocks noChangeArrowheads="1"/>
          </p:cNvSpPr>
          <p:nvPr/>
        </p:nvSpPr>
        <p:spPr bwMode="auto">
          <a:xfrm>
            <a:off x="5276850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14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2" name="Rectangle 60"/>
          <p:cNvSpPr>
            <a:spLocks noChangeArrowheads="1"/>
          </p:cNvSpPr>
          <p:nvPr/>
        </p:nvSpPr>
        <p:spPr bwMode="auto">
          <a:xfrm>
            <a:off x="5529263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15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3" name="Rectangle 61"/>
          <p:cNvSpPr>
            <a:spLocks noChangeArrowheads="1"/>
          </p:cNvSpPr>
          <p:nvPr/>
        </p:nvSpPr>
        <p:spPr bwMode="auto">
          <a:xfrm>
            <a:off x="5780088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16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6032500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17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5" name="Rectangle 63"/>
          <p:cNvSpPr>
            <a:spLocks noChangeArrowheads="1"/>
          </p:cNvSpPr>
          <p:nvPr/>
        </p:nvSpPr>
        <p:spPr bwMode="auto">
          <a:xfrm>
            <a:off x="6284913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18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6" name="Rectangle 64"/>
          <p:cNvSpPr>
            <a:spLocks noChangeArrowheads="1"/>
          </p:cNvSpPr>
          <p:nvPr/>
        </p:nvSpPr>
        <p:spPr bwMode="auto">
          <a:xfrm>
            <a:off x="6537325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19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6788150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20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8" name="Rectangle 66"/>
          <p:cNvSpPr>
            <a:spLocks noChangeArrowheads="1"/>
          </p:cNvSpPr>
          <p:nvPr/>
        </p:nvSpPr>
        <p:spPr bwMode="auto">
          <a:xfrm>
            <a:off x="7040563" y="5913438"/>
            <a:ext cx="1936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Verdana" pitchFamily="34" charset="0"/>
              </a:rPr>
              <a:t>21</a:t>
            </a:r>
            <a:endParaRPr lang="en-US" altLang="en-US" sz="1200">
              <a:latin typeface="Verdana" pitchFamily="34" charset="0"/>
            </a:endParaRPr>
          </a:p>
        </p:txBody>
      </p:sp>
      <p:sp>
        <p:nvSpPr>
          <p:cNvPr id="28739" name="Freeform 67"/>
          <p:cNvSpPr>
            <a:spLocks/>
          </p:cNvSpPr>
          <p:nvPr/>
        </p:nvSpPr>
        <p:spPr bwMode="auto">
          <a:xfrm>
            <a:off x="2095500" y="3217863"/>
            <a:ext cx="2617788" cy="2543175"/>
          </a:xfrm>
          <a:custGeom>
            <a:avLst/>
            <a:gdLst>
              <a:gd name="T0" fmla="*/ 0 w 8244"/>
              <a:gd name="T1" fmla="*/ 2147483647 h 8008"/>
              <a:gd name="T2" fmla="*/ 2147483647 w 8244"/>
              <a:gd name="T3" fmla="*/ 2147483647 h 8008"/>
              <a:gd name="T4" fmla="*/ 2147483647 w 8244"/>
              <a:gd name="T5" fmla="*/ 2147483647 h 8008"/>
              <a:gd name="T6" fmla="*/ 2147483647 w 8244"/>
              <a:gd name="T7" fmla="*/ 2147483647 h 8008"/>
              <a:gd name="T8" fmla="*/ 2147483647 w 8244"/>
              <a:gd name="T9" fmla="*/ 2147483647 h 8008"/>
              <a:gd name="T10" fmla="*/ 2147483647 w 8244"/>
              <a:gd name="T11" fmla="*/ 2147483647 h 8008"/>
              <a:gd name="T12" fmla="*/ 2147483647 w 8244"/>
              <a:gd name="T13" fmla="*/ 2147483647 h 8008"/>
              <a:gd name="T14" fmla="*/ 2147483647 w 8244"/>
              <a:gd name="T15" fmla="*/ 2147483647 h 8008"/>
              <a:gd name="T16" fmla="*/ 2147483647 w 8244"/>
              <a:gd name="T17" fmla="*/ 2147483647 h 8008"/>
              <a:gd name="T18" fmla="*/ 2147483647 w 8244"/>
              <a:gd name="T19" fmla="*/ 2147483647 h 8008"/>
              <a:gd name="T20" fmla="*/ 2147483647 w 8244"/>
              <a:gd name="T21" fmla="*/ 2147483647 h 8008"/>
              <a:gd name="T22" fmla="*/ 2147483647 w 8244"/>
              <a:gd name="T23" fmla="*/ 2147483647 h 8008"/>
              <a:gd name="T24" fmla="*/ 2147483647 w 8244"/>
              <a:gd name="T25" fmla="*/ 2147483647 h 8008"/>
              <a:gd name="T26" fmla="*/ 2147483647 w 8244"/>
              <a:gd name="T27" fmla="*/ 2147483647 h 8008"/>
              <a:gd name="T28" fmla="*/ 2147483647 w 8244"/>
              <a:gd name="T29" fmla="*/ 2147483647 h 8008"/>
              <a:gd name="T30" fmla="*/ 2147483647 w 8244"/>
              <a:gd name="T31" fmla="*/ 2147483647 h 8008"/>
              <a:gd name="T32" fmla="*/ 2147483647 w 8244"/>
              <a:gd name="T33" fmla="*/ 2147483647 h 8008"/>
              <a:gd name="T34" fmla="*/ 2147483647 w 8244"/>
              <a:gd name="T35" fmla="*/ 2147483647 h 8008"/>
              <a:gd name="T36" fmla="*/ 2147483647 w 8244"/>
              <a:gd name="T37" fmla="*/ 2147483647 h 8008"/>
              <a:gd name="T38" fmla="*/ 2147483647 w 8244"/>
              <a:gd name="T39" fmla="*/ 2147483647 h 8008"/>
              <a:gd name="T40" fmla="*/ 2147483647 w 8244"/>
              <a:gd name="T41" fmla="*/ 2147483647 h 8008"/>
              <a:gd name="T42" fmla="*/ 2147483647 w 8244"/>
              <a:gd name="T43" fmla="*/ 2147483647 h 8008"/>
              <a:gd name="T44" fmla="*/ 2147483647 w 8244"/>
              <a:gd name="T45" fmla="*/ 2147483647 h 8008"/>
              <a:gd name="T46" fmla="*/ 2147483647 w 8244"/>
              <a:gd name="T47" fmla="*/ 2147483647 h 8008"/>
              <a:gd name="T48" fmla="*/ 2147483647 w 8244"/>
              <a:gd name="T49" fmla="*/ 2147483647 h 8008"/>
              <a:gd name="T50" fmla="*/ 2147483647 w 8244"/>
              <a:gd name="T51" fmla="*/ 2147483647 h 8008"/>
              <a:gd name="T52" fmla="*/ 2147483647 w 8244"/>
              <a:gd name="T53" fmla="*/ 2147483647 h 8008"/>
              <a:gd name="T54" fmla="*/ 2147483647 w 8244"/>
              <a:gd name="T55" fmla="*/ 2147483647 h 8008"/>
              <a:gd name="T56" fmla="*/ 2147483647 w 8244"/>
              <a:gd name="T57" fmla="*/ 2147483647 h 8008"/>
              <a:gd name="T58" fmla="*/ 2147483647 w 8244"/>
              <a:gd name="T59" fmla="*/ 2147483647 h 8008"/>
              <a:gd name="T60" fmla="*/ 2147483647 w 8244"/>
              <a:gd name="T61" fmla="*/ 2147483647 h 8008"/>
              <a:gd name="T62" fmla="*/ 2147483647 w 8244"/>
              <a:gd name="T63" fmla="*/ 2147483647 h 8008"/>
              <a:gd name="T64" fmla="*/ 2147483647 w 8244"/>
              <a:gd name="T65" fmla="*/ 2147483647 h 8008"/>
              <a:gd name="T66" fmla="*/ 2147483647 w 8244"/>
              <a:gd name="T67" fmla="*/ 2147483647 h 8008"/>
              <a:gd name="T68" fmla="*/ 2147483647 w 8244"/>
              <a:gd name="T69" fmla="*/ 2147483647 h 8008"/>
              <a:gd name="T70" fmla="*/ 2147483647 w 8244"/>
              <a:gd name="T71" fmla="*/ 2147483647 h 8008"/>
              <a:gd name="T72" fmla="*/ 2147483647 w 8244"/>
              <a:gd name="T73" fmla="*/ 2147483647 h 8008"/>
              <a:gd name="T74" fmla="*/ 2147483647 w 8244"/>
              <a:gd name="T75" fmla="*/ 2147483647 h 8008"/>
              <a:gd name="T76" fmla="*/ 2147483647 w 8244"/>
              <a:gd name="T77" fmla="*/ 2147483647 h 8008"/>
              <a:gd name="T78" fmla="*/ 2147483647 w 8244"/>
              <a:gd name="T79" fmla="*/ 2147483647 h 8008"/>
              <a:gd name="T80" fmla="*/ 2147483647 w 8244"/>
              <a:gd name="T81" fmla="*/ 2147483647 h 8008"/>
              <a:gd name="T82" fmla="*/ 2147483647 w 8244"/>
              <a:gd name="T83" fmla="*/ 2147483647 h 8008"/>
              <a:gd name="T84" fmla="*/ 2147483647 w 8244"/>
              <a:gd name="T85" fmla="*/ 2147483647 h 8008"/>
              <a:gd name="T86" fmla="*/ 2147483647 w 8244"/>
              <a:gd name="T87" fmla="*/ 2147483647 h 8008"/>
              <a:gd name="T88" fmla="*/ 2147483647 w 8244"/>
              <a:gd name="T89" fmla="*/ 2147483647 h 8008"/>
              <a:gd name="T90" fmla="*/ 2147483647 w 8244"/>
              <a:gd name="T91" fmla="*/ 2147483647 h 8008"/>
              <a:gd name="T92" fmla="*/ 2147483647 w 8244"/>
              <a:gd name="T93" fmla="*/ 2147483647 h 8008"/>
              <a:gd name="T94" fmla="*/ 2147483647 w 8244"/>
              <a:gd name="T95" fmla="*/ 2147483647 h 8008"/>
              <a:gd name="T96" fmla="*/ 2147483647 w 8244"/>
              <a:gd name="T97" fmla="*/ 2147483647 h 8008"/>
              <a:gd name="T98" fmla="*/ 2147483647 w 8244"/>
              <a:gd name="T99" fmla="*/ 2147483647 h 8008"/>
              <a:gd name="T100" fmla="*/ 2147483647 w 8244"/>
              <a:gd name="T101" fmla="*/ 2147483647 h 8008"/>
              <a:gd name="T102" fmla="*/ 2147483647 w 8244"/>
              <a:gd name="T103" fmla="*/ 2147483647 h 8008"/>
              <a:gd name="T104" fmla="*/ 2147483647 w 8244"/>
              <a:gd name="T105" fmla="*/ 2147483647 h 8008"/>
              <a:gd name="T106" fmla="*/ 2147483647 w 8244"/>
              <a:gd name="T107" fmla="*/ 2147483647 h 8008"/>
              <a:gd name="T108" fmla="*/ 2147483647 w 8244"/>
              <a:gd name="T109" fmla="*/ 2147483647 h 8008"/>
              <a:gd name="T110" fmla="*/ 2147483647 w 8244"/>
              <a:gd name="T111" fmla="*/ 2147483647 h 8008"/>
              <a:gd name="T112" fmla="*/ 2147483647 w 8244"/>
              <a:gd name="T113" fmla="*/ 2147483647 h 8008"/>
              <a:gd name="T114" fmla="*/ 2147483647 w 8244"/>
              <a:gd name="T115" fmla="*/ 2147483647 h 8008"/>
              <a:gd name="T116" fmla="*/ 2147483647 w 8244"/>
              <a:gd name="T117" fmla="*/ 2147483647 h 8008"/>
              <a:gd name="T118" fmla="*/ 2147483647 w 8244"/>
              <a:gd name="T119" fmla="*/ 2147483647 h 8008"/>
              <a:gd name="T120" fmla="*/ 2147483647 w 8244"/>
              <a:gd name="T121" fmla="*/ 2147483647 h 8008"/>
              <a:gd name="T122" fmla="*/ 2147483647 w 8244"/>
              <a:gd name="T123" fmla="*/ 2147483647 h 8008"/>
              <a:gd name="T124" fmla="*/ 2147483647 w 8244"/>
              <a:gd name="T125" fmla="*/ 0 h 800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244" h="8008">
                <a:moveTo>
                  <a:pt x="0" y="8008"/>
                </a:moveTo>
                <a:lnTo>
                  <a:pt x="154" y="7992"/>
                </a:lnTo>
                <a:lnTo>
                  <a:pt x="309" y="7974"/>
                </a:lnTo>
                <a:lnTo>
                  <a:pt x="396" y="7963"/>
                </a:lnTo>
                <a:lnTo>
                  <a:pt x="551" y="7943"/>
                </a:lnTo>
                <a:lnTo>
                  <a:pt x="705" y="7920"/>
                </a:lnTo>
                <a:lnTo>
                  <a:pt x="793" y="7907"/>
                </a:lnTo>
                <a:lnTo>
                  <a:pt x="948" y="7881"/>
                </a:lnTo>
                <a:lnTo>
                  <a:pt x="1103" y="7853"/>
                </a:lnTo>
                <a:lnTo>
                  <a:pt x="1190" y="7835"/>
                </a:lnTo>
                <a:lnTo>
                  <a:pt x="1344" y="7802"/>
                </a:lnTo>
                <a:lnTo>
                  <a:pt x="1499" y="7766"/>
                </a:lnTo>
                <a:lnTo>
                  <a:pt x="1587" y="7744"/>
                </a:lnTo>
                <a:lnTo>
                  <a:pt x="1742" y="7703"/>
                </a:lnTo>
                <a:lnTo>
                  <a:pt x="1896" y="7657"/>
                </a:lnTo>
                <a:lnTo>
                  <a:pt x="1983" y="7629"/>
                </a:lnTo>
                <a:lnTo>
                  <a:pt x="2138" y="7578"/>
                </a:lnTo>
                <a:lnTo>
                  <a:pt x="2293" y="7521"/>
                </a:lnTo>
                <a:lnTo>
                  <a:pt x="2380" y="7486"/>
                </a:lnTo>
                <a:lnTo>
                  <a:pt x="2535" y="7421"/>
                </a:lnTo>
                <a:lnTo>
                  <a:pt x="2690" y="7350"/>
                </a:lnTo>
                <a:lnTo>
                  <a:pt x="2777" y="7307"/>
                </a:lnTo>
                <a:lnTo>
                  <a:pt x="2932" y="7227"/>
                </a:lnTo>
                <a:lnTo>
                  <a:pt x="3086" y="7139"/>
                </a:lnTo>
                <a:lnTo>
                  <a:pt x="3174" y="7086"/>
                </a:lnTo>
                <a:lnTo>
                  <a:pt x="3329" y="6987"/>
                </a:lnTo>
                <a:lnTo>
                  <a:pt x="3484" y="6880"/>
                </a:lnTo>
                <a:lnTo>
                  <a:pt x="3570" y="6816"/>
                </a:lnTo>
                <a:lnTo>
                  <a:pt x="3725" y="6695"/>
                </a:lnTo>
                <a:lnTo>
                  <a:pt x="3880" y="6566"/>
                </a:lnTo>
                <a:lnTo>
                  <a:pt x="3968" y="6489"/>
                </a:lnTo>
                <a:lnTo>
                  <a:pt x="4122" y="6344"/>
                </a:lnTo>
                <a:lnTo>
                  <a:pt x="4277" y="6189"/>
                </a:lnTo>
                <a:lnTo>
                  <a:pt x="4364" y="6099"/>
                </a:lnTo>
                <a:lnTo>
                  <a:pt x="4519" y="5928"/>
                </a:lnTo>
                <a:lnTo>
                  <a:pt x="4673" y="5748"/>
                </a:lnTo>
                <a:lnTo>
                  <a:pt x="4761" y="5641"/>
                </a:lnTo>
                <a:lnTo>
                  <a:pt x="4916" y="5445"/>
                </a:lnTo>
                <a:lnTo>
                  <a:pt x="5071" y="5239"/>
                </a:lnTo>
                <a:lnTo>
                  <a:pt x="5158" y="5117"/>
                </a:lnTo>
                <a:lnTo>
                  <a:pt x="5312" y="4895"/>
                </a:lnTo>
                <a:lnTo>
                  <a:pt x="5467" y="4663"/>
                </a:lnTo>
                <a:lnTo>
                  <a:pt x="5555" y="4528"/>
                </a:lnTo>
                <a:lnTo>
                  <a:pt x="5710" y="4284"/>
                </a:lnTo>
                <a:lnTo>
                  <a:pt x="5864" y="4031"/>
                </a:lnTo>
                <a:lnTo>
                  <a:pt x="5951" y="3885"/>
                </a:lnTo>
                <a:lnTo>
                  <a:pt x="6106" y="3623"/>
                </a:lnTo>
                <a:lnTo>
                  <a:pt x="6261" y="3355"/>
                </a:lnTo>
                <a:lnTo>
                  <a:pt x="6348" y="3201"/>
                </a:lnTo>
                <a:lnTo>
                  <a:pt x="6503" y="2928"/>
                </a:lnTo>
                <a:lnTo>
                  <a:pt x="6658" y="2652"/>
                </a:lnTo>
                <a:lnTo>
                  <a:pt x="6745" y="2496"/>
                </a:lnTo>
                <a:lnTo>
                  <a:pt x="6899" y="2220"/>
                </a:lnTo>
                <a:lnTo>
                  <a:pt x="7054" y="1944"/>
                </a:lnTo>
                <a:lnTo>
                  <a:pt x="7142" y="1791"/>
                </a:lnTo>
                <a:lnTo>
                  <a:pt x="7297" y="1521"/>
                </a:lnTo>
                <a:lnTo>
                  <a:pt x="7452" y="1255"/>
                </a:lnTo>
                <a:lnTo>
                  <a:pt x="7538" y="1108"/>
                </a:lnTo>
                <a:lnTo>
                  <a:pt x="7693" y="850"/>
                </a:lnTo>
                <a:lnTo>
                  <a:pt x="7848" y="602"/>
                </a:lnTo>
                <a:lnTo>
                  <a:pt x="7936" y="463"/>
                </a:lnTo>
                <a:lnTo>
                  <a:pt x="8089" y="227"/>
                </a:lnTo>
                <a:lnTo>
                  <a:pt x="8244" y="0"/>
                </a:lnTo>
              </a:path>
            </a:pathLst>
          </a:custGeom>
          <a:noFill/>
          <a:ln w="28575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0" name="Freeform 68"/>
          <p:cNvSpPr>
            <a:spLocks/>
          </p:cNvSpPr>
          <p:nvPr/>
        </p:nvSpPr>
        <p:spPr bwMode="auto">
          <a:xfrm>
            <a:off x="4713288" y="2225675"/>
            <a:ext cx="2295525" cy="992188"/>
          </a:xfrm>
          <a:custGeom>
            <a:avLst/>
            <a:gdLst>
              <a:gd name="T0" fmla="*/ 0 w 7230"/>
              <a:gd name="T1" fmla="*/ 2147483647 h 3129"/>
              <a:gd name="T2" fmla="*/ 2147483647 w 7230"/>
              <a:gd name="T3" fmla="*/ 2147483647 h 3129"/>
              <a:gd name="T4" fmla="*/ 2147483647 w 7230"/>
              <a:gd name="T5" fmla="*/ 2147483647 h 3129"/>
              <a:gd name="T6" fmla="*/ 2147483647 w 7230"/>
              <a:gd name="T7" fmla="*/ 2147483647 h 3129"/>
              <a:gd name="T8" fmla="*/ 2147483647 w 7230"/>
              <a:gd name="T9" fmla="*/ 2147483647 h 3129"/>
              <a:gd name="T10" fmla="*/ 2147483647 w 7230"/>
              <a:gd name="T11" fmla="*/ 2147483647 h 3129"/>
              <a:gd name="T12" fmla="*/ 2147483647 w 7230"/>
              <a:gd name="T13" fmla="*/ 2147483647 h 3129"/>
              <a:gd name="T14" fmla="*/ 2147483647 w 7230"/>
              <a:gd name="T15" fmla="*/ 2147483647 h 3129"/>
              <a:gd name="T16" fmla="*/ 2147483647 w 7230"/>
              <a:gd name="T17" fmla="*/ 2147483647 h 3129"/>
              <a:gd name="T18" fmla="*/ 2147483647 w 7230"/>
              <a:gd name="T19" fmla="*/ 2147483647 h 3129"/>
              <a:gd name="T20" fmla="*/ 2147483647 w 7230"/>
              <a:gd name="T21" fmla="*/ 2147483647 h 3129"/>
              <a:gd name="T22" fmla="*/ 2147483647 w 7230"/>
              <a:gd name="T23" fmla="*/ 2147483647 h 3129"/>
              <a:gd name="T24" fmla="*/ 2147483647 w 7230"/>
              <a:gd name="T25" fmla="*/ 2147483647 h 3129"/>
              <a:gd name="T26" fmla="*/ 2147483647 w 7230"/>
              <a:gd name="T27" fmla="*/ 2147483647 h 3129"/>
              <a:gd name="T28" fmla="*/ 2147483647 w 7230"/>
              <a:gd name="T29" fmla="*/ 2147483647 h 3129"/>
              <a:gd name="T30" fmla="*/ 2147483647 w 7230"/>
              <a:gd name="T31" fmla="*/ 2147483647 h 3129"/>
              <a:gd name="T32" fmla="*/ 2147483647 w 7230"/>
              <a:gd name="T33" fmla="*/ 2147483647 h 3129"/>
              <a:gd name="T34" fmla="*/ 2147483647 w 7230"/>
              <a:gd name="T35" fmla="*/ 2147483647 h 3129"/>
              <a:gd name="T36" fmla="*/ 2147483647 w 7230"/>
              <a:gd name="T37" fmla="*/ 2147483647 h 3129"/>
              <a:gd name="T38" fmla="*/ 2147483647 w 7230"/>
              <a:gd name="T39" fmla="*/ 2147483647 h 3129"/>
              <a:gd name="T40" fmla="*/ 2147483647 w 7230"/>
              <a:gd name="T41" fmla="*/ 2147483647 h 3129"/>
              <a:gd name="T42" fmla="*/ 2147483647 w 7230"/>
              <a:gd name="T43" fmla="*/ 2147483647 h 3129"/>
              <a:gd name="T44" fmla="*/ 2147483647 w 7230"/>
              <a:gd name="T45" fmla="*/ 2147483647 h 3129"/>
              <a:gd name="T46" fmla="*/ 2147483647 w 7230"/>
              <a:gd name="T47" fmla="*/ 2147483647 h 3129"/>
              <a:gd name="T48" fmla="*/ 2147483647 w 7230"/>
              <a:gd name="T49" fmla="*/ 2147483647 h 3129"/>
              <a:gd name="T50" fmla="*/ 2147483647 w 7230"/>
              <a:gd name="T51" fmla="*/ 2147483647 h 3129"/>
              <a:gd name="T52" fmla="*/ 2147483647 w 7230"/>
              <a:gd name="T53" fmla="*/ 2147483647 h 3129"/>
              <a:gd name="T54" fmla="*/ 2147483647 w 7230"/>
              <a:gd name="T55" fmla="*/ 2147483647 h 3129"/>
              <a:gd name="T56" fmla="*/ 2147483647 w 7230"/>
              <a:gd name="T57" fmla="*/ 2147483647 h 3129"/>
              <a:gd name="T58" fmla="*/ 2147483647 w 7230"/>
              <a:gd name="T59" fmla="*/ 2147483647 h 3129"/>
              <a:gd name="T60" fmla="*/ 2147483647 w 7230"/>
              <a:gd name="T61" fmla="*/ 2147483647 h 3129"/>
              <a:gd name="T62" fmla="*/ 2147483647 w 7230"/>
              <a:gd name="T63" fmla="*/ 2147483647 h 3129"/>
              <a:gd name="T64" fmla="*/ 2147483647 w 7230"/>
              <a:gd name="T65" fmla="*/ 2147483647 h 3129"/>
              <a:gd name="T66" fmla="*/ 2147483647 w 7230"/>
              <a:gd name="T67" fmla="*/ 2147483647 h 3129"/>
              <a:gd name="T68" fmla="*/ 2147483647 w 7230"/>
              <a:gd name="T69" fmla="*/ 2147483647 h 3129"/>
              <a:gd name="T70" fmla="*/ 2147483647 w 7230"/>
              <a:gd name="T71" fmla="*/ 2147483647 h 3129"/>
              <a:gd name="T72" fmla="*/ 2147483647 w 7230"/>
              <a:gd name="T73" fmla="*/ 2147483647 h 3129"/>
              <a:gd name="T74" fmla="*/ 2147483647 w 7230"/>
              <a:gd name="T75" fmla="*/ 2147483647 h 3129"/>
              <a:gd name="T76" fmla="*/ 2147483647 w 7230"/>
              <a:gd name="T77" fmla="*/ 2147483647 h 3129"/>
              <a:gd name="T78" fmla="*/ 2147483647 w 7230"/>
              <a:gd name="T79" fmla="*/ 2147483647 h 3129"/>
              <a:gd name="T80" fmla="*/ 2147483647 w 7230"/>
              <a:gd name="T81" fmla="*/ 2147483647 h 3129"/>
              <a:gd name="T82" fmla="*/ 2147483647 w 7230"/>
              <a:gd name="T83" fmla="*/ 2147483647 h 3129"/>
              <a:gd name="T84" fmla="*/ 2147483647 w 7230"/>
              <a:gd name="T85" fmla="*/ 2147483647 h 3129"/>
              <a:gd name="T86" fmla="*/ 2147483647 w 7230"/>
              <a:gd name="T87" fmla="*/ 2147483647 h 3129"/>
              <a:gd name="T88" fmla="*/ 2147483647 w 7230"/>
              <a:gd name="T89" fmla="*/ 2147483647 h 3129"/>
              <a:gd name="T90" fmla="*/ 2147483647 w 7230"/>
              <a:gd name="T91" fmla="*/ 2147483647 h 3129"/>
              <a:gd name="T92" fmla="*/ 2147483647 w 7230"/>
              <a:gd name="T93" fmla="*/ 2147483647 h 3129"/>
              <a:gd name="T94" fmla="*/ 2147483647 w 7230"/>
              <a:gd name="T95" fmla="*/ 2147483647 h 3129"/>
              <a:gd name="T96" fmla="*/ 2147483647 w 7230"/>
              <a:gd name="T97" fmla="*/ 2147483647 h 3129"/>
              <a:gd name="T98" fmla="*/ 2147483647 w 7230"/>
              <a:gd name="T99" fmla="*/ 2147483647 h 3129"/>
              <a:gd name="T100" fmla="*/ 2147483647 w 7230"/>
              <a:gd name="T101" fmla="*/ 2147483647 h 3129"/>
              <a:gd name="T102" fmla="*/ 2147483647 w 7230"/>
              <a:gd name="T103" fmla="*/ 2147483647 h 3129"/>
              <a:gd name="T104" fmla="*/ 2147483647 w 7230"/>
              <a:gd name="T105" fmla="*/ 2147483647 h 3129"/>
              <a:gd name="T106" fmla="*/ 2147483647 w 7230"/>
              <a:gd name="T107" fmla="*/ 2147483647 h 3129"/>
              <a:gd name="T108" fmla="*/ 2147483647 w 7230"/>
              <a:gd name="T109" fmla="*/ 2147483647 h 3129"/>
              <a:gd name="T110" fmla="*/ 2147483647 w 7230"/>
              <a:gd name="T111" fmla="*/ 0 h 312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230" h="3129">
                <a:moveTo>
                  <a:pt x="0" y="3129"/>
                </a:moveTo>
                <a:lnTo>
                  <a:pt x="88" y="3004"/>
                </a:lnTo>
                <a:lnTo>
                  <a:pt x="243" y="2792"/>
                </a:lnTo>
                <a:lnTo>
                  <a:pt x="397" y="2590"/>
                </a:lnTo>
                <a:lnTo>
                  <a:pt x="484" y="2479"/>
                </a:lnTo>
                <a:lnTo>
                  <a:pt x="639" y="2294"/>
                </a:lnTo>
                <a:lnTo>
                  <a:pt x="794" y="2118"/>
                </a:lnTo>
                <a:lnTo>
                  <a:pt x="882" y="2023"/>
                </a:lnTo>
                <a:lnTo>
                  <a:pt x="1036" y="1863"/>
                </a:lnTo>
                <a:lnTo>
                  <a:pt x="1191" y="1713"/>
                </a:lnTo>
                <a:lnTo>
                  <a:pt x="1278" y="1633"/>
                </a:lnTo>
                <a:lnTo>
                  <a:pt x="1433" y="1498"/>
                </a:lnTo>
                <a:lnTo>
                  <a:pt x="1587" y="1373"/>
                </a:lnTo>
                <a:lnTo>
                  <a:pt x="1675" y="1306"/>
                </a:lnTo>
                <a:lnTo>
                  <a:pt x="1830" y="1194"/>
                </a:lnTo>
                <a:lnTo>
                  <a:pt x="1985" y="1090"/>
                </a:lnTo>
                <a:lnTo>
                  <a:pt x="2071" y="1035"/>
                </a:lnTo>
                <a:lnTo>
                  <a:pt x="2226" y="943"/>
                </a:lnTo>
                <a:lnTo>
                  <a:pt x="2381" y="859"/>
                </a:lnTo>
                <a:lnTo>
                  <a:pt x="2469" y="814"/>
                </a:lnTo>
                <a:lnTo>
                  <a:pt x="2623" y="740"/>
                </a:lnTo>
                <a:lnTo>
                  <a:pt x="2778" y="672"/>
                </a:lnTo>
                <a:lnTo>
                  <a:pt x="2865" y="636"/>
                </a:lnTo>
                <a:lnTo>
                  <a:pt x="3020" y="576"/>
                </a:lnTo>
                <a:lnTo>
                  <a:pt x="3175" y="521"/>
                </a:lnTo>
                <a:lnTo>
                  <a:pt x="3262" y="491"/>
                </a:lnTo>
                <a:lnTo>
                  <a:pt x="3417" y="444"/>
                </a:lnTo>
                <a:lnTo>
                  <a:pt x="3572" y="401"/>
                </a:lnTo>
                <a:lnTo>
                  <a:pt x="3659" y="377"/>
                </a:lnTo>
                <a:lnTo>
                  <a:pt x="3813" y="339"/>
                </a:lnTo>
                <a:lnTo>
                  <a:pt x="3968" y="305"/>
                </a:lnTo>
                <a:lnTo>
                  <a:pt x="4056" y="287"/>
                </a:lnTo>
                <a:lnTo>
                  <a:pt x="4211" y="256"/>
                </a:lnTo>
                <a:lnTo>
                  <a:pt x="4365" y="229"/>
                </a:lnTo>
                <a:lnTo>
                  <a:pt x="4452" y="214"/>
                </a:lnTo>
                <a:lnTo>
                  <a:pt x="4607" y="191"/>
                </a:lnTo>
                <a:lnTo>
                  <a:pt x="4762" y="169"/>
                </a:lnTo>
                <a:lnTo>
                  <a:pt x="4849" y="158"/>
                </a:lnTo>
                <a:lnTo>
                  <a:pt x="5004" y="139"/>
                </a:lnTo>
                <a:lnTo>
                  <a:pt x="5159" y="122"/>
                </a:lnTo>
                <a:lnTo>
                  <a:pt x="5246" y="113"/>
                </a:lnTo>
                <a:lnTo>
                  <a:pt x="5401" y="99"/>
                </a:lnTo>
                <a:lnTo>
                  <a:pt x="5555" y="85"/>
                </a:lnTo>
                <a:lnTo>
                  <a:pt x="5643" y="78"/>
                </a:lnTo>
                <a:lnTo>
                  <a:pt x="5798" y="66"/>
                </a:lnTo>
                <a:lnTo>
                  <a:pt x="5953" y="57"/>
                </a:lnTo>
                <a:lnTo>
                  <a:pt x="6039" y="51"/>
                </a:lnTo>
                <a:lnTo>
                  <a:pt x="6194" y="42"/>
                </a:lnTo>
                <a:lnTo>
                  <a:pt x="6349" y="34"/>
                </a:lnTo>
                <a:lnTo>
                  <a:pt x="6437" y="30"/>
                </a:lnTo>
                <a:lnTo>
                  <a:pt x="6591" y="22"/>
                </a:lnTo>
                <a:lnTo>
                  <a:pt x="6746" y="16"/>
                </a:lnTo>
                <a:lnTo>
                  <a:pt x="6833" y="13"/>
                </a:lnTo>
                <a:lnTo>
                  <a:pt x="6988" y="7"/>
                </a:lnTo>
                <a:lnTo>
                  <a:pt x="7142" y="2"/>
                </a:lnTo>
                <a:lnTo>
                  <a:pt x="7230" y="0"/>
                </a:lnTo>
              </a:path>
            </a:pathLst>
          </a:custGeom>
          <a:noFill/>
          <a:ln w="28575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1" name="Rectangle 69"/>
          <p:cNvSpPr>
            <a:spLocks noChangeArrowheads="1"/>
          </p:cNvSpPr>
          <p:nvPr/>
        </p:nvSpPr>
        <p:spPr bwMode="auto">
          <a:xfrm>
            <a:off x="2060575" y="2168525"/>
            <a:ext cx="5108575" cy="368617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8742" name="Text Box 70"/>
          <p:cNvSpPr txBox="1">
            <a:spLocks noChangeArrowheads="1"/>
          </p:cNvSpPr>
          <p:nvPr/>
        </p:nvSpPr>
        <p:spPr bwMode="auto">
          <a:xfrm>
            <a:off x="3717925" y="6061075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28743" name="Rectangle 71"/>
          <p:cNvSpPr>
            <a:spLocks noChangeArrowheads="1"/>
          </p:cNvSpPr>
          <p:nvPr/>
        </p:nvSpPr>
        <p:spPr bwMode="auto">
          <a:xfrm>
            <a:off x="4800600" y="6019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744" name="Rectangle 72"/>
          <p:cNvSpPr>
            <a:spLocks noChangeArrowheads="1"/>
          </p:cNvSpPr>
          <p:nvPr/>
        </p:nvSpPr>
        <p:spPr bwMode="auto">
          <a:xfrm>
            <a:off x="4013200" y="59324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745" name="Rectangle 73"/>
          <p:cNvSpPr>
            <a:spLocks noChangeArrowheads="1"/>
          </p:cNvSpPr>
          <p:nvPr/>
        </p:nvSpPr>
        <p:spPr bwMode="auto">
          <a:xfrm>
            <a:off x="4292600" y="60975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746" name="Rectangle 74"/>
          <p:cNvSpPr>
            <a:spLocks noChangeArrowheads="1"/>
          </p:cNvSpPr>
          <p:nvPr/>
        </p:nvSpPr>
        <p:spPr bwMode="auto">
          <a:xfrm>
            <a:off x="4176713" y="58991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747" name="Rectangle 75"/>
          <p:cNvSpPr>
            <a:spLocks noChangeArrowheads="1"/>
          </p:cNvSpPr>
          <p:nvPr/>
        </p:nvSpPr>
        <p:spPr bwMode="auto">
          <a:xfrm>
            <a:off x="4419600" y="6096000"/>
            <a:ext cx="36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latin typeface="Verdana" pitchFamily="34" charset="0"/>
              </a:rPr>
              <a:t>x</a:t>
            </a:r>
          </a:p>
        </p:txBody>
      </p:sp>
      <p:sp>
        <p:nvSpPr>
          <p:cNvPr id="28748" name="Text Box 76"/>
          <p:cNvSpPr txBox="1">
            <a:spLocks noChangeArrowheads="1"/>
          </p:cNvSpPr>
          <p:nvPr/>
        </p:nvSpPr>
        <p:spPr bwMode="auto">
          <a:xfrm rot="16200000" flipH="1">
            <a:off x="300831" y="3509169"/>
            <a:ext cx="1836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latin typeface="Verdana" pitchFamily="34" charset="0"/>
              </a:rPr>
              <a:t>Probability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0C7C7-8E02-4CEF-AF00-B9AB4C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3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CB06A-38B0-4FCA-8005-56AA7E6D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A952497-7CFE-4D49-8099-FEA10F4F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60" y="1"/>
            <a:ext cx="11596736" cy="12189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36E74-E856-4BAD-ADEF-9F2AFFF04FBD}"/>
              </a:ext>
            </a:extLst>
          </p:cNvPr>
          <p:cNvSpPr txBox="1"/>
          <p:nvPr/>
        </p:nvSpPr>
        <p:spPr>
          <a:xfrm>
            <a:off x="1317072" y="243172"/>
            <a:ext cx="594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 error rate adjustment for multiple tests.</a:t>
            </a:r>
          </a:p>
        </p:txBody>
      </p:sp>
    </p:spTree>
    <p:extLst>
      <p:ext uri="{BB962C8B-B14F-4D97-AF65-F5344CB8AC3E}">
        <p14:creationId xmlns:p14="http://schemas.microsoft.com/office/powerpoint/2010/main" val="325225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F6DA-FB14-834D-AA3E-5AC93450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7E89-78CB-8542-A0CA-6A4B5244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F02D-3A8F-46A0-90FF-A630CD32730B}"/>
              </a:ext>
            </a:extLst>
          </p:cNvPr>
          <p:cNvSpPr txBox="1">
            <a:spLocks/>
          </p:cNvSpPr>
          <p:nvPr/>
        </p:nvSpPr>
        <p:spPr>
          <a:xfrm>
            <a:off x="457200" y="1474788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00266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002664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002664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002664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00266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Standardized difference of means:</a:t>
            </a:r>
          </a:p>
          <a:p>
            <a:pPr>
              <a:buFont typeface="Arial"/>
              <a:buNone/>
            </a:pPr>
            <a:r>
              <a:rPr lang="en-US" dirty="0"/>
              <a:t>    X</a:t>
            </a:r>
            <a:r>
              <a:rPr lang="en-US" baseline="-25000" dirty="0"/>
              <a:t>SD </a:t>
            </a:r>
            <a:r>
              <a:rPr lang="en-US" dirty="0"/>
              <a:t>= (X</a:t>
            </a:r>
            <a:r>
              <a:rPr lang="en-US" baseline="-25000" dirty="0"/>
              <a:t>1</a:t>
            </a:r>
            <a:r>
              <a:rPr lang="en-US" dirty="0"/>
              <a:t> – X</a:t>
            </a:r>
            <a:r>
              <a:rPr lang="en-US" baseline="-25000" dirty="0"/>
              <a:t>2</a:t>
            </a:r>
            <a:r>
              <a:rPr lang="en-US" dirty="0"/>
              <a:t>) / </a:t>
            </a:r>
            <a:r>
              <a:rPr lang="en-US" dirty="0">
                <a:sym typeface="Symbol"/>
              </a:rPr>
              <a:t></a:t>
            </a:r>
            <a:r>
              <a:rPr lang="en-US" dirty="0"/>
              <a:t>(variance</a:t>
            </a:r>
            <a:r>
              <a:rPr lang="en-US" baseline="-25000" dirty="0"/>
              <a:t>1</a:t>
            </a:r>
            <a:r>
              <a:rPr lang="en-US" dirty="0"/>
              <a:t> + variance</a:t>
            </a:r>
            <a:r>
              <a:rPr lang="en-US" baseline="-25000" dirty="0"/>
              <a:t>2</a:t>
            </a:r>
            <a:r>
              <a:rPr lang="en-US" dirty="0"/>
              <a:t>) / 2) </a:t>
            </a:r>
            <a:r>
              <a:rPr lang="en-US" sz="1800" dirty="0"/>
              <a:t>variance = standard deviation squared</a:t>
            </a:r>
          </a:p>
          <a:p>
            <a:pPr>
              <a:buFont typeface="Arial"/>
              <a:buNone/>
            </a:pPr>
            <a:r>
              <a:rPr lang="en-US" dirty="0"/>
              <a:t>        </a:t>
            </a:r>
            <a:endParaRPr lang="en-US" sz="1800" dirty="0"/>
          </a:p>
          <a:p>
            <a:r>
              <a:rPr lang="en-US" dirty="0"/>
              <a:t>Standardized difference of proportions:</a:t>
            </a:r>
          </a:p>
          <a:p>
            <a:pPr>
              <a:buFont typeface="Arial"/>
              <a:buNone/>
            </a:pPr>
            <a:r>
              <a:rPr lang="en-US" dirty="0"/>
              <a:t>    P</a:t>
            </a:r>
            <a:r>
              <a:rPr lang="en-US" baseline="-25000" dirty="0"/>
              <a:t>SD </a:t>
            </a:r>
            <a:r>
              <a:rPr lang="en-US" dirty="0"/>
              <a:t>= (P</a:t>
            </a:r>
            <a:r>
              <a:rPr lang="en-US" baseline="-25000" dirty="0"/>
              <a:t>1</a:t>
            </a:r>
            <a:r>
              <a:rPr lang="en-US" dirty="0"/>
              <a:t> – P</a:t>
            </a:r>
            <a:r>
              <a:rPr lang="en-US" baseline="-25000" dirty="0"/>
              <a:t>2</a:t>
            </a:r>
            <a:r>
              <a:rPr lang="en-US" dirty="0"/>
              <a:t>) / </a:t>
            </a:r>
            <a:r>
              <a:rPr lang="en-US" dirty="0">
                <a:sym typeface="Symbol"/>
              </a:rPr>
              <a:t></a:t>
            </a:r>
            <a:r>
              <a:rPr lang="en-US" dirty="0"/>
              <a:t>(variance</a:t>
            </a:r>
            <a:r>
              <a:rPr lang="en-US" baseline="-25000" dirty="0"/>
              <a:t>1</a:t>
            </a:r>
            <a:r>
              <a:rPr lang="en-US" dirty="0"/>
              <a:t> + variance</a:t>
            </a:r>
            <a:r>
              <a:rPr lang="en-US" baseline="-25000" dirty="0"/>
              <a:t>2</a:t>
            </a:r>
            <a:r>
              <a:rPr lang="en-US" dirty="0"/>
              <a:t>) / 2) </a:t>
            </a:r>
            <a:r>
              <a:rPr lang="en-US" sz="1800" dirty="0"/>
              <a:t>variance = P</a:t>
            </a:r>
            <a:r>
              <a:rPr lang="en-US" sz="1800" baseline="-25000" dirty="0"/>
              <a:t>1</a:t>
            </a:r>
            <a:r>
              <a:rPr lang="en-US" sz="1800" dirty="0"/>
              <a:t>*(1 – P</a:t>
            </a:r>
            <a:r>
              <a:rPr lang="en-US" sz="1800" baseline="-25000" dirty="0"/>
              <a:t>1</a:t>
            </a:r>
            <a:r>
              <a:rPr lang="en-US" sz="1800" dirty="0"/>
              <a:t>); P</a:t>
            </a:r>
            <a:r>
              <a:rPr lang="en-US" sz="1800" baseline="-25000" dirty="0"/>
              <a:t>2</a:t>
            </a:r>
            <a:r>
              <a:rPr lang="en-US" sz="1800" dirty="0"/>
              <a:t>*(1 – P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7B9DD8-AC33-4105-AA7C-48E647E15F62}"/>
              </a:ext>
            </a:extLst>
          </p:cNvPr>
          <p:cNvCxnSpPr>
            <a:cxnSpLocks/>
          </p:cNvCxnSpPr>
          <p:nvPr/>
        </p:nvCxnSpPr>
        <p:spPr>
          <a:xfrm>
            <a:off x="3664325" y="2000251"/>
            <a:ext cx="4289611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9B474-A2B3-4B86-AA8B-7FDEEEC3A89C}"/>
              </a:ext>
            </a:extLst>
          </p:cNvPr>
          <p:cNvCxnSpPr>
            <a:cxnSpLocks/>
          </p:cNvCxnSpPr>
          <p:nvPr/>
        </p:nvCxnSpPr>
        <p:spPr>
          <a:xfrm>
            <a:off x="3664325" y="3820086"/>
            <a:ext cx="4289611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5B421-60B0-4A8E-9E92-393AC12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E1A31-0613-4CDC-9D3A-496A86887A79}"/>
              </a:ext>
            </a:extLst>
          </p:cNvPr>
          <p:cNvSpPr txBox="1"/>
          <p:nvPr/>
        </p:nvSpPr>
        <p:spPr>
          <a:xfrm>
            <a:off x="628650" y="511728"/>
            <a:ext cx="7325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Standardized differences</a:t>
            </a:r>
          </a:p>
        </p:txBody>
      </p:sp>
    </p:spTree>
    <p:extLst>
      <p:ext uri="{BB962C8B-B14F-4D97-AF65-F5344CB8AC3E}">
        <p14:creationId xmlns:p14="http://schemas.microsoft.com/office/powerpoint/2010/main" val="9731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FD0BE6-387E-4E99-BA47-4CAAB210081E}"/>
              </a:ext>
            </a:extLst>
          </p:cNvPr>
          <p:cNvGraphicFramePr>
            <a:graphicFrameLocks noGrp="1"/>
          </p:cNvGraphicFramePr>
          <p:nvPr/>
        </p:nvGraphicFramePr>
        <p:xfrm>
          <a:off x="1336734" y="1427069"/>
          <a:ext cx="312644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21">
                  <a:extLst>
                    <a:ext uri="{9D8B030D-6E8A-4147-A177-3AD203B41FA5}">
                      <a16:colId xmlns:a16="http://schemas.microsoft.com/office/drawing/2014/main" val="2246974874"/>
                    </a:ext>
                  </a:extLst>
                </a:gridCol>
                <a:gridCol w="1563221">
                  <a:extLst>
                    <a:ext uri="{9D8B030D-6E8A-4147-A177-3AD203B41FA5}">
                      <a16:colId xmlns:a16="http://schemas.microsoft.com/office/drawing/2014/main" val="1328666560"/>
                    </a:ext>
                  </a:extLst>
                </a:gridCol>
              </a:tblGrid>
              <a:tr h="3961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Standardized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Percent   </a:t>
                      </a:r>
                    </a:p>
                    <a:p>
                      <a:pPr algn="ctr"/>
                      <a:r>
                        <a:rPr lang="en-US" sz="1200" dirty="0"/>
                        <a:t>non-overlap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22210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422977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16512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659030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69530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58245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070049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01953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57565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898984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67356"/>
                  </a:ext>
                </a:extLst>
              </a:tr>
              <a:tr h="2263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92961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C4BEBA56-9B65-446F-A1F1-5C93404B24B6}"/>
              </a:ext>
            </a:extLst>
          </p:cNvPr>
          <p:cNvSpPr>
            <a:spLocks/>
          </p:cNvSpPr>
          <p:nvPr/>
        </p:nvSpPr>
        <p:spPr bwMode="auto">
          <a:xfrm>
            <a:off x="5202395" y="2403663"/>
            <a:ext cx="2200212" cy="1655761"/>
          </a:xfrm>
          <a:custGeom>
            <a:avLst/>
            <a:gdLst/>
            <a:ahLst/>
            <a:cxnLst>
              <a:cxn ang="0">
                <a:pos x="70" y="2954"/>
              </a:cxn>
              <a:cxn ang="0">
                <a:pos x="146" y="2952"/>
              </a:cxn>
              <a:cxn ang="0">
                <a:pos x="223" y="2951"/>
              </a:cxn>
              <a:cxn ang="0">
                <a:pos x="299" y="2949"/>
              </a:cxn>
              <a:cxn ang="0">
                <a:pos x="375" y="2945"/>
              </a:cxn>
              <a:cxn ang="0">
                <a:pos x="451" y="2940"/>
              </a:cxn>
              <a:cxn ang="0">
                <a:pos x="527" y="2931"/>
              </a:cxn>
              <a:cxn ang="0">
                <a:pos x="604" y="2919"/>
              </a:cxn>
              <a:cxn ang="0">
                <a:pos x="680" y="2903"/>
              </a:cxn>
              <a:cxn ang="0">
                <a:pos x="756" y="2880"/>
              </a:cxn>
              <a:cxn ang="0">
                <a:pos x="832" y="2850"/>
              </a:cxn>
              <a:cxn ang="0">
                <a:pos x="908" y="2808"/>
              </a:cxn>
              <a:cxn ang="0">
                <a:pos x="985" y="2755"/>
              </a:cxn>
              <a:cxn ang="0">
                <a:pos x="1061" y="2686"/>
              </a:cxn>
              <a:cxn ang="0">
                <a:pos x="1137" y="2602"/>
              </a:cxn>
              <a:cxn ang="0">
                <a:pos x="1213" y="2497"/>
              </a:cxn>
              <a:cxn ang="0">
                <a:pos x="1289" y="2370"/>
              </a:cxn>
              <a:cxn ang="0">
                <a:pos x="1366" y="2222"/>
              </a:cxn>
              <a:cxn ang="0">
                <a:pos x="1442" y="2052"/>
              </a:cxn>
              <a:cxn ang="0">
                <a:pos x="1518" y="1861"/>
              </a:cxn>
              <a:cxn ang="0">
                <a:pos x="1594" y="1652"/>
              </a:cxn>
              <a:cxn ang="0">
                <a:pos x="1670" y="1429"/>
              </a:cxn>
              <a:cxn ang="0">
                <a:pos x="1747" y="1199"/>
              </a:cxn>
              <a:cxn ang="0">
                <a:pos x="1823" y="966"/>
              </a:cxn>
              <a:cxn ang="0">
                <a:pos x="1899" y="741"/>
              </a:cxn>
              <a:cxn ang="0">
                <a:pos x="1975" y="532"/>
              </a:cxn>
              <a:cxn ang="0">
                <a:pos x="2051" y="347"/>
              </a:cxn>
              <a:cxn ang="0">
                <a:pos x="2128" y="195"/>
              </a:cxn>
              <a:cxn ang="0">
                <a:pos x="2204" y="84"/>
              </a:cxn>
              <a:cxn ang="0">
                <a:pos x="2280" y="18"/>
              </a:cxn>
              <a:cxn ang="0">
                <a:pos x="2356" y="0"/>
              </a:cxn>
              <a:cxn ang="0">
                <a:pos x="2432" y="33"/>
              </a:cxn>
              <a:cxn ang="0">
                <a:pos x="2510" y="113"/>
              </a:cxn>
              <a:cxn ang="0">
                <a:pos x="2586" y="238"/>
              </a:cxn>
              <a:cxn ang="0">
                <a:pos x="2662" y="400"/>
              </a:cxn>
              <a:cxn ang="0">
                <a:pos x="2738" y="594"/>
              </a:cxn>
              <a:cxn ang="0">
                <a:pos x="2814" y="809"/>
              </a:cxn>
              <a:cxn ang="0">
                <a:pos x="2890" y="1037"/>
              </a:cxn>
              <a:cxn ang="0">
                <a:pos x="2967" y="1270"/>
              </a:cxn>
              <a:cxn ang="0">
                <a:pos x="3043" y="1499"/>
              </a:cxn>
              <a:cxn ang="0">
                <a:pos x="3119" y="1718"/>
              </a:cxn>
              <a:cxn ang="0">
                <a:pos x="3195" y="1922"/>
              </a:cxn>
              <a:cxn ang="0">
                <a:pos x="3271" y="2107"/>
              </a:cxn>
              <a:cxn ang="0">
                <a:pos x="3348" y="2270"/>
              </a:cxn>
              <a:cxn ang="0">
                <a:pos x="3424" y="2412"/>
              </a:cxn>
              <a:cxn ang="0">
                <a:pos x="3500" y="2531"/>
              </a:cxn>
              <a:cxn ang="0">
                <a:pos x="3576" y="2630"/>
              </a:cxn>
              <a:cxn ang="0">
                <a:pos x="3652" y="2709"/>
              </a:cxn>
              <a:cxn ang="0">
                <a:pos x="3729" y="2773"/>
              </a:cxn>
              <a:cxn ang="0">
                <a:pos x="3805" y="2822"/>
              </a:cxn>
              <a:cxn ang="0">
                <a:pos x="3881" y="2860"/>
              </a:cxn>
              <a:cxn ang="0">
                <a:pos x="3957" y="2888"/>
              </a:cxn>
              <a:cxn ang="0">
                <a:pos x="4033" y="2908"/>
              </a:cxn>
              <a:cxn ang="0">
                <a:pos x="4110" y="2923"/>
              </a:cxn>
              <a:cxn ang="0">
                <a:pos x="4186" y="2933"/>
              </a:cxn>
              <a:cxn ang="0">
                <a:pos x="4262" y="2941"/>
              </a:cxn>
              <a:cxn ang="0">
                <a:pos x="4338" y="2946"/>
              </a:cxn>
              <a:cxn ang="0">
                <a:pos x="4414" y="2950"/>
              </a:cxn>
              <a:cxn ang="0">
                <a:pos x="4491" y="2951"/>
              </a:cxn>
              <a:cxn ang="0">
                <a:pos x="4567" y="2952"/>
              </a:cxn>
              <a:cxn ang="0">
                <a:pos x="4643" y="2954"/>
              </a:cxn>
            </a:cxnLst>
            <a:rect l="0" t="0" r="r" b="b"/>
            <a:pathLst>
              <a:path w="4690" h="2954">
                <a:moveTo>
                  <a:pt x="0" y="2954"/>
                </a:moveTo>
                <a:lnTo>
                  <a:pt x="5" y="2954"/>
                </a:lnTo>
                <a:lnTo>
                  <a:pt x="11" y="2954"/>
                </a:lnTo>
                <a:lnTo>
                  <a:pt x="18" y="2954"/>
                </a:lnTo>
                <a:lnTo>
                  <a:pt x="23" y="2954"/>
                </a:lnTo>
                <a:lnTo>
                  <a:pt x="29" y="2954"/>
                </a:lnTo>
                <a:lnTo>
                  <a:pt x="35" y="2954"/>
                </a:lnTo>
                <a:lnTo>
                  <a:pt x="40" y="2954"/>
                </a:lnTo>
                <a:lnTo>
                  <a:pt x="47" y="2954"/>
                </a:lnTo>
                <a:lnTo>
                  <a:pt x="52" y="2954"/>
                </a:lnTo>
                <a:lnTo>
                  <a:pt x="58" y="2954"/>
                </a:lnTo>
                <a:lnTo>
                  <a:pt x="64" y="2954"/>
                </a:lnTo>
                <a:lnTo>
                  <a:pt x="70" y="2954"/>
                </a:lnTo>
                <a:lnTo>
                  <a:pt x="76" y="2954"/>
                </a:lnTo>
                <a:lnTo>
                  <a:pt x="82" y="2954"/>
                </a:lnTo>
                <a:lnTo>
                  <a:pt x="87" y="2954"/>
                </a:lnTo>
                <a:lnTo>
                  <a:pt x="94" y="2954"/>
                </a:lnTo>
                <a:lnTo>
                  <a:pt x="99" y="2954"/>
                </a:lnTo>
                <a:lnTo>
                  <a:pt x="105" y="2954"/>
                </a:lnTo>
                <a:lnTo>
                  <a:pt x="111" y="2954"/>
                </a:lnTo>
                <a:lnTo>
                  <a:pt x="116" y="2954"/>
                </a:lnTo>
                <a:lnTo>
                  <a:pt x="123" y="2952"/>
                </a:lnTo>
                <a:lnTo>
                  <a:pt x="129" y="2952"/>
                </a:lnTo>
                <a:lnTo>
                  <a:pt x="134" y="2952"/>
                </a:lnTo>
                <a:lnTo>
                  <a:pt x="140" y="2952"/>
                </a:lnTo>
                <a:lnTo>
                  <a:pt x="146" y="2952"/>
                </a:lnTo>
                <a:lnTo>
                  <a:pt x="152" y="2952"/>
                </a:lnTo>
                <a:lnTo>
                  <a:pt x="158" y="2952"/>
                </a:lnTo>
                <a:lnTo>
                  <a:pt x="163" y="2952"/>
                </a:lnTo>
                <a:lnTo>
                  <a:pt x="170" y="2952"/>
                </a:lnTo>
                <a:lnTo>
                  <a:pt x="176" y="2952"/>
                </a:lnTo>
                <a:lnTo>
                  <a:pt x="181" y="2952"/>
                </a:lnTo>
                <a:lnTo>
                  <a:pt x="187" y="2952"/>
                </a:lnTo>
                <a:lnTo>
                  <a:pt x="194" y="2951"/>
                </a:lnTo>
                <a:lnTo>
                  <a:pt x="199" y="2951"/>
                </a:lnTo>
                <a:lnTo>
                  <a:pt x="205" y="2951"/>
                </a:lnTo>
                <a:lnTo>
                  <a:pt x="210" y="2951"/>
                </a:lnTo>
                <a:lnTo>
                  <a:pt x="216" y="2951"/>
                </a:lnTo>
                <a:lnTo>
                  <a:pt x="223" y="2951"/>
                </a:lnTo>
                <a:lnTo>
                  <a:pt x="228" y="2951"/>
                </a:lnTo>
                <a:lnTo>
                  <a:pt x="234" y="2951"/>
                </a:lnTo>
                <a:lnTo>
                  <a:pt x="240" y="2951"/>
                </a:lnTo>
                <a:lnTo>
                  <a:pt x="246" y="2950"/>
                </a:lnTo>
                <a:lnTo>
                  <a:pt x="252" y="2950"/>
                </a:lnTo>
                <a:lnTo>
                  <a:pt x="257" y="2950"/>
                </a:lnTo>
                <a:lnTo>
                  <a:pt x="263" y="2950"/>
                </a:lnTo>
                <a:lnTo>
                  <a:pt x="270" y="2950"/>
                </a:lnTo>
                <a:lnTo>
                  <a:pt x="275" y="2950"/>
                </a:lnTo>
                <a:lnTo>
                  <a:pt x="281" y="2950"/>
                </a:lnTo>
                <a:lnTo>
                  <a:pt x="287" y="2949"/>
                </a:lnTo>
                <a:lnTo>
                  <a:pt x="292" y="2949"/>
                </a:lnTo>
                <a:lnTo>
                  <a:pt x="299" y="2949"/>
                </a:lnTo>
                <a:lnTo>
                  <a:pt x="305" y="2949"/>
                </a:lnTo>
                <a:lnTo>
                  <a:pt x="310" y="2949"/>
                </a:lnTo>
                <a:lnTo>
                  <a:pt x="316" y="2947"/>
                </a:lnTo>
                <a:lnTo>
                  <a:pt x="322" y="2947"/>
                </a:lnTo>
                <a:lnTo>
                  <a:pt x="328" y="2947"/>
                </a:lnTo>
                <a:lnTo>
                  <a:pt x="334" y="2947"/>
                </a:lnTo>
                <a:lnTo>
                  <a:pt x="339" y="2947"/>
                </a:lnTo>
                <a:lnTo>
                  <a:pt x="346" y="2946"/>
                </a:lnTo>
                <a:lnTo>
                  <a:pt x="352" y="2946"/>
                </a:lnTo>
                <a:lnTo>
                  <a:pt x="357" y="2946"/>
                </a:lnTo>
                <a:lnTo>
                  <a:pt x="363" y="2946"/>
                </a:lnTo>
                <a:lnTo>
                  <a:pt x="368" y="2945"/>
                </a:lnTo>
                <a:lnTo>
                  <a:pt x="375" y="2945"/>
                </a:lnTo>
                <a:lnTo>
                  <a:pt x="381" y="2945"/>
                </a:lnTo>
                <a:lnTo>
                  <a:pt x="386" y="2943"/>
                </a:lnTo>
                <a:lnTo>
                  <a:pt x="392" y="2943"/>
                </a:lnTo>
                <a:lnTo>
                  <a:pt x="399" y="2943"/>
                </a:lnTo>
                <a:lnTo>
                  <a:pt x="404" y="2943"/>
                </a:lnTo>
                <a:lnTo>
                  <a:pt x="410" y="2942"/>
                </a:lnTo>
                <a:lnTo>
                  <a:pt x="415" y="2942"/>
                </a:lnTo>
                <a:lnTo>
                  <a:pt x="422" y="2941"/>
                </a:lnTo>
                <a:lnTo>
                  <a:pt x="428" y="2941"/>
                </a:lnTo>
                <a:lnTo>
                  <a:pt x="433" y="2941"/>
                </a:lnTo>
                <a:lnTo>
                  <a:pt x="439" y="2940"/>
                </a:lnTo>
                <a:lnTo>
                  <a:pt x="446" y="2940"/>
                </a:lnTo>
                <a:lnTo>
                  <a:pt x="451" y="2940"/>
                </a:lnTo>
                <a:lnTo>
                  <a:pt x="457" y="2938"/>
                </a:lnTo>
                <a:lnTo>
                  <a:pt x="463" y="2938"/>
                </a:lnTo>
                <a:lnTo>
                  <a:pt x="468" y="2937"/>
                </a:lnTo>
                <a:lnTo>
                  <a:pt x="475" y="2937"/>
                </a:lnTo>
                <a:lnTo>
                  <a:pt x="480" y="2936"/>
                </a:lnTo>
                <a:lnTo>
                  <a:pt x="486" y="2936"/>
                </a:lnTo>
                <a:lnTo>
                  <a:pt x="492" y="2935"/>
                </a:lnTo>
                <a:lnTo>
                  <a:pt x="498" y="2935"/>
                </a:lnTo>
                <a:lnTo>
                  <a:pt x="504" y="2933"/>
                </a:lnTo>
                <a:lnTo>
                  <a:pt x="510" y="2933"/>
                </a:lnTo>
                <a:lnTo>
                  <a:pt x="515" y="2932"/>
                </a:lnTo>
                <a:lnTo>
                  <a:pt x="522" y="2932"/>
                </a:lnTo>
                <a:lnTo>
                  <a:pt x="527" y="2931"/>
                </a:lnTo>
                <a:lnTo>
                  <a:pt x="533" y="2931"/>
                </a:lnTo>
                <a:lnTo>
                  <a:pt x="539" y="2930"/>
                </a:lnTo>
                <a:lnTo>
                  <a:pt x="544" y="2928"/>
                </a:lnTo>
                <a:lnTo>
                  <a:pt x="551" y="2928"/>
                </a:lnTo>
                <a:lnTo>
                  <a:pt x="557" y="2927"/>
                </a:lnTo>
                <a:lnTo>
                  <a:pt x="562" y="2926"/>
                </a:lnTo>
                <a:lnTo>
                  <a:pt x="568" y="2926"/>
                </a:lnTo>
                <a:lnTo>
                  <a:pt x="574" y="2924"/>
                </a:lnTo>
                <a:lnTo>
                  <a:pt x="580" y="2923"/>
                </a:lnTo>
                <a:lnTo>
                  <a:pt x="586" y="2922"/>
                </a:lnTo>
                <a:lnTo>
                  <a:pt x="591" y="2922"/>
                </a:lnTo>
                <a:lnTo>
                  <a:pt x="598" y="2921"/>
                </a:lnTo>
                <a:lnTo>
                  <a:pt x="604" y="2919"/>
                </a:lnTo>
                <a:lnTo>
                  <a:pt x="609" y="2918"/>
                </a:lnTo>
                <a:lnTo>
                  <a:pt x="615" y="2917"/>
                </a:lnTo>
                <a:lnTo>
                  <a:pt x="622" y="2916"/>
                </a:lnTo>
                <a:lnTo>
                  <a:pt x="627" y="2914"/>
                </a:lnTo>
                <a:lnTo>
                  <a:pt x="633" y="2913"/>
                </a:lnTo>
                <a:lnTo>
                  <a:pt x="638" y="2912"/>
                </a:lnTo>
                <a:lnTo>
                  <a:pt x="644" y="2911"/>
                </a:lnTo>
                <a:lnTo>
                  <a:pt x="651" y="2909"/>
                </a:lnTo>
                <a:lnTo>
                  <a:pt x="656" y="2908"/>
                </a:lnTo>
                <a:lnTo>
                  <a:pt x="662" y="2907"/>
                </a:lnTo>
                <a:lnTo>
                  <a:pt x="668" y="2905"/>
                </a:lnTo>
                <a:lnTo>
                  <a:pt x="674" y="2904"/>
                </a:lnTo>
                <a:lnTo>
                  <a:pt x="680" y="2903"/>
                </a:lnTo>
                <a:lnTo>
                  <a:pt x="685" y="2902"/>
                </a:lnTo>
                <a:lnTo>
                  <a:pt x="691" y="2899"/>
                </a:lnTo>
                <a:lnTo>
                  <a:pt x="698" y="2898"/>
                </a:lnTo>
                <a:lnTo>
                  <a:pt x="703" y="2897"/>
                </a:lnTo>
                <a:lnTo>
                  <a:pt x="709" y="2895"/>
                </a:lnTo>
                <a:lnTo>
                  <a:pt x="715" y="2893"/>
                </a:lnTo>
                <a:lnTo>
                  <a:pt x="720" y="2892"/>
                </a:lnTo>
                <a:lnTo>
                  <a:pt x="727" y="2889"/>
                </a:lnTo>
                <a:lnTo>
                  <a:pt x="733" y="2888"/>
                </a:lnTo>
                <a:lnTo>
                  <a:pt x="738" y="2886"/>
                </a:lnTo>
                <a:lnTo>
                  <a:pt x="744" y="2884"/>
                </a:lnTo>
                <a:lnTo>
                  <a:pt x="750" y="2881"/>
                </a:lnTo>
                <a:lnTo>
                  <a:pt x="756" y="2880"/>
                </a:lnTo>
                <a:lnTo>
                  <a:pt x="762" y="2878"/>
                </a:lnTo>
                <a:lnTo>
                  <a:pt x="767" y="2876"/>
                </a:lnTo>
                <a:lnTo>
                  <a:pt x="774" y="2874"/>
                </a:lnTo>
                <a:lnTo>
                  <a:pt x="780" y="2871"/>
                </a:lnTo>
                <a:lnTo>
                  <a:pt x="785" y="2869"/>
                </a:lnTo>
                <a:lnTo>
                  <a:pt x="791" y="2868"/>
                </a:lnTo>
                <a:lnTo>
                  <a:pt x="796" y="2865"/>
                </a:lnTo>
                <a:lnTo>
                  <a:pt x="803" y="2862"/>
                </a:lnTo>
                <a:lnTo>
                  <a:pt x="809" y="2860"/>
                </a:lnTo>
                <a:lnTo>
                  <a:pt x="814" y="2857"/>
                </a:lnTo>
                <a:lnTo>
                  <a:pt x="820" y="2855"/>
                </a:lnTo>
                <a:lnTo>
                  <a:pt x="827" y="2852"/>
                </a:lnTo>
                <a:lnTo>
                  <a:pt x="832" y="2850"/>
                </a:lnTo>
                <a:lnTo>
                  <a:pt x="838" y="2846"/>
                </a:lnTo>
                <a:lnTo>
                  <a:pt x="843" y="2843"/>
                </a:lnTo>
                <a:lnTo>
                  <a:pt x="850" y="2841"/>
                </a:lnTo>
                <a:lnTo>
                  <a:pt x="856" y="2838"/>
                </a:lnTo>
                <a:lnTo>
                  <a:pt x="861" y="2835"/>
                </a:lnTo>
                <a:lnTo>
                  <a:pt x="867" y="2832"/>
                </a:lnTo>
                <a:lnTo>
                  <a:pt x="874" y="2828"/>
                </a:lnTo>
                <a:lnTo>
                  <a:pt x="879" y="2826"/>
                </a:lnTo>
                <a:lnTo>
                  <a:pt x="885" y="2822"/>
                </a:lnTo>
                <a:lnTo>
                  <a:pt x="891" y="2818"/>
                </a:lnTo>
                <a:lnTo>
                  <a:pt x="896" y="2816"/>
                </a:lnTo>
                <a:lnTo>
                  <a:pt x="903" y="2812"/>
                </a:lnTo>
                <a:lnTo>
                  <a:pt x="908" y="2808"/>
                </a:lnTo>
                <a:lnTo>
                  <a:pt x="914" y="2804"/>
                </a:lnTo>
                <a:lnTo>
                  <a:pt x="920" y="2800"/>
                </a:lnTo>
                <a:lnTo>
                  <a:pt x="926" y="2797"/>
                </a:lnTo>
                <a:lnTo>
                  <a:pt x="932" y="2793"/>
                </a:lnTo>
                <a:lnTo>
                  <a:pt x="938" y="2789"/>
                </a:lnTo>
                <a:lnTo>
                  <a:pt x="943" y="2785"/>
                </a:lnTo>
                <a:lnTo>
                  <a:pt x="950" y="2781"/>
                </a:lnTo>
                <a:lnTo>
                  <a:pt x="955" y="2776"/>
                </a:lnTo>
                <a:lnTo>
                  <a:pt x="961" y="2773"/>
                </a:lnTo>
                <a:lnTo>
                  <a:pt x="967" y="2769"/>
                </a:lnTo>
                <a:lnTo>
                  <a:pt x="972" y="2764"/>
                </a:lnTo>
                <a:lnTo>
                  <a:pt x="979" y="2760"/>
                </a:lnTo>
                <a:lnTo>
                  <a:pt x="985" y="2755"/>
                </a:lnTo>
                <a:lnTo>
                  <a:pt x="990" y="2750"/>
                </a:lnTo>
                <a:lnTo>
                  <a:pt x="996" y="2745"/>
                </a:lnTo>
                <a:lnTo>
                  <a:pt x="1003" y="2741"/>
                </a:lnTo>
                <a:lnTo>
                  <a:pt x="1008" y="2736"/>
                </a:lnTo>
                <a:lnTo>
                  <a:pt x="1014" y="2731"/>
                </a:lnTo>
                <a:lnTo>
                  <a:pt x="1019" y="2726"/>
                </a:lnTo>
                <a:lnTo>
                  <a:pt x="1026" y="2721"/>
                </a:lnTo>
                <a:lnTo>
                  <a:pt x="1032" y="2714"/>
                </a:lnTo>
                <a:lnTo>
                  <a:pt x="1037" y="2709"/>
                </a:lnTo>
                <a:lnTo>
                  <a:pt x="1043" y="2704"/>
                </a:lnTo>
                <a:lnTo>
                  <a:pt x="1050" y="2698"/>
                </a:lnTo>
                <a:lnTo>
                  <a:pt x="1055" y="2693"/>
                </a:lnTo>
                <a:lnTo>
                  <a:pt x="1061" y="2686"/>
                </a:lnTo>
                <a:lnTo>
                  <a:pt x="1066" y="2680"/>
                </a:lnTo>
                <a:lnTo>
                  <a:pt x="1072" y="2675"/>
                </a:lnTo>
                <a:lnTo>
                  <a:pt x="1079" y="2669"/>
                </a:lnTo>
                <a:lnTo>
                  <a:pt x="1084" y="2662"/>
                </a:lnTo>
                <a:lnTo>
                  <a:pt x="1090" y="2656"/>
                </a:lnTo>
                <a:lnTo>
                  <a:pt x="1096" y="2650"/>
                </a:lnTo>
                <a:lnTo>
                  <a:pt x="1102" y="2642"/>
                </a:lnTo>
                <a:lnTo>
                  <a:pt x="1108" y="2636"/>
                </a:lnTo>
                <a:lnTo>
                  <a:pt x="1113" y="2630"/>
                </a:lnTo>
                <a:lnTo>
                  <a:pt x="1119" y="2622"/>
                </a:lnTo>
                <a:lnTo>
                  <a:pt x="1126" y="2616"/>
                </a:lnTo>
                <a:lnTo>
                  <a:pt x="1131" y="2608"/>
                </a:lnTo>
                <a:lnTo>
                  <a:pt x="1137" y="2602"/>
                </a:lnTo>
                <a:lnTo>
                  <a:pt x="1143" y="2594"/>
                </a:lnTo>
                <a:lnTo>
                  <a:pt x="1148" y="2586"/>
                </a:lnTo>
                <a:lnTo>
                  <a:pt x="1155" y="2579"/>
                </a:lnTo>
                <a:lnTo>
                  <a:pt x="1161" y="2571"/>
                </a:lnTo>
                <a:lnTo>
                  <a:pt x="1166" y="2564"/>
                </a:lnTo>
                <a:lnTo>
                  <a:pt x="1172" y="2555"/>
                </a:lnTo>
                <a:lnTo>
                  <a:pt x="1178" y="2547"/>
                </a:lnTo>
                <a:lnTo>
                  <a:pt x="1184" y="2538"/>
                </a:lnTo>
                <a:lnTo>
                  <a:pt x="1190" y="2531"/>
                </a:lnTo>
                <a:lnTo>
                  <a:pt x="1195" y="2522"/>
                </a:lnTo>
                <a:lnTo>
                  <a:pt x="1202" y="2514"/>
                </a:lnTo>
                <a:lnTo>
                  <a:pt x="1208" y="2505"/>
                </a:lnTo>
                <a:lnTo>
                  <a:pt x="1213" y="2497"/>
                </a:lnTo>
                <a:lnTo>
                  <a:pt x="1219" y="2488"/>
                </a:lnTo>
                <a:lnTo>
                  <a:pt x="1224" y="2479"/>
                </a:lnTo>
                <a:lnTo>
                  <a:pt x="1231" y="2469"/>
                </a:lnTo>
                <a:lnTo>
                  <a:pt x="1237" y="2460"/>
                </a:lnTo>
                <a:lnTo>
                  <a:pt x="1242" y="2450"/>
                </a:lnTo>
                <a:lnTo>
                  <a:pt x="1248" y="2441"/>
                </a:lnTo>
                <a:lnTo>
                  <a:pt x="1255" y="2431"/>
                </a:lnTo>
                <a:lnTo>
                  <a:pt x="1260" y="2422"/>
                </a:lnTo>
                <a:lnTo>
                  <a:pt x="1266" y="2412"/>
                </a:lnTo>
                <a:lnTo>
                  <a:pt x="1272" y="2402"/>
                </a:lnTo>
                <a:lnTo>
                  <a:pt x="1278" y="2392"/>
                </a:lnTo>
                <a:lnTo>
                  <a:pt x="1284" y="2380"/>
                </a:lnTo>
                <a:lnTo>
                  <a:pt x="1289" y="2370"/>
                </a:lnTo>
                <a:lnTo>
                  <a:pt x="1295" y="2360"/>
                </a:lnTo>
                <a:lnTo>
                  <a:pt x="1302" y="2348"/>
                </a:lnTo>
                <a:lnTo>
                  <a:pt x="1307" y="2338"/>
                </a:lnTo>
                <a:lnTo>
                  <a:pt x="1313" y="2327"/>
                </a:lnTo>
                <a:lnTo>
                  <a:pt x="1319" y="2316"/>
                </a:lnTo>
                <a:lnTo>
                  <a:pt x="1324" y="2304"/>
                </a:lnTo>
                <a:lnTo>
                  <a:pt x="1331" y="2293"/>
                </a:lnTo>
                <a:lnTo>
                  <a:pt x="1336" y="2281"/>
                </a:lnTo>
                <a:lnTo>
                  <a:pt x="1342" y="2270"/>
                </a:lnTo>
                <a:lnTo>
                  <a:pt x="1348" y="2259"/>
                </a:lnTo>
                <a:lnTo>
                  <a:pt x="1354" y="2246"/>
                </a:lnTo>
                <a:lnTo>
                  <a:pt x="1360" y="2235"/>
                </a:lnTo>
                <a:lnTo>
                  <a:pt x="1366" y="2222"/>
                </a:lnTo>
                <a:lnTo>
                  <a:pt x="1371" y="2210"/>
                </a:lnTo>
                <a:lnTo>
                  <a:pt x="1378" y="2198"/>
                </a:lnTo>
                <a:lnTo>
                  <a:pt x="1383" y="2185"/>
                </a:lnTo>
                <a:lnTo>
                  <a:pt x="1389" y="2173"/>
                </a:lnTo>
                <a:lnTo>
                  <a:pt x="1395" y="2160"/>
                </a:lnTo>
                <a:lnTo>
                  <a:pt x="1400" y="2146"/>
                </a:lnTo>
                <a:lnTo>
                  <a:pt x="1407" y="2133"/>
                </a:lnTo>
                <a:lnTo>
                  <a:pt x="1413" y="2121"/>
                </a:lnTo>
                <a:lnTo>
                  <a:pt x="1418" y="2107"/>
                </a:lnTo>
                <a:lnTo>
                  <a:pt x="1424" y="2094"/>
                </a:lnTo>
                <a:lnTo>
                  <a:pt x="1431" y="2080"/>
                </a:lnTo>
                <a:lnTo>
                  <a:pt x="1436" y="2066"/>
                </a:lnTo>
                <a:lnTo>
                  <a:pt x="1442" y="2052"/>
                </a:lnTo>
                <a:lnTo>
                  <a:pt x="1447" y="2038"/>
                </a:lnTo>
                <a:lnTo>
                  <a:pt x="1454" y="2024"/>
                </a:lnTo>
                <a:lnTo>
                  <a:pt x="1460" y="2010"/>
                </a:lnTo>
                <a:lnTo>
                  <a:pt x="1465" y="1995"/>
                </a:lnTo>
                <a:lnTo>
                  <a:pt x="1471" y="1981"/>
                </a:lnTo>
                <a:lnTo>
                  <a:pt x="1478" y="1966"/>
                </a:lnTo>
                <a:lnTo>
                  <a:pt x="1483" y="1952"/>
                </a:lnTo>
                <a:lnTo>
                  <a:pt x="1489" y="1937"/>
                </a:lnTo>
                <a:lnTo>
                  <a:pt x="1494" y="1922"/>
                </a:lnTo>
                <a:lnTo>
                  <a:pt x="1500" y="1907"/>
                </a:lnTo>
                <a:lnTo>
                  <a:pt x="1507" y="1891"/>
                </a:lnTo>
                <a:lnTo>
                  <a:pt x="1512" y="1876"/>
                </a:lnTo>
                <a:lnTo>
                  <a:pt x="1518" y="1861"/>
                </a:lnTo>
                <a:lnTo>
                  <a:pt x="1524" y="1846"/>
                </a:lnTo>
                <a:lnTo>
                  <a:pt x="1530" y="1831"/>
                </a:lnTo>
                <a:lnTo>
                  <a:pt x="1536" y="1814"/>
                </a:lnTo>
                <a:lnTo>
                  <a:pt x="1542" y="1799"/>
                </a:lnTo>
                <a:lnTo>
                  <a:pt x="1547" y="1783"/>
                </a:lnTo>
                <a:lnTo>
                  <a:pt x="1554" y="1767"/>
                </a:lnTo>
                <a:lnTo>
                  <a:pt x="1559" y="1751"/>
                </a:lnTo>
                <a:lnTo>
                  <a:pt x="1565" y="1734"/>
                </a:lnTo>
                <a:lnTo>
                  <a:pt x="1571" y="1718"/>
                </a:lnTo>
                <a:lnTo>
                  <a:pt x="1576" y="1702"/>
                </a:lnTo>
                <a:lnTo>
                  <a:pt x="1583" y="1685"/>
                </a:lnTo>
                <a:lnTo>
                  <a:pt x="1589" y="1669"/>
                </a:lnTo>
                <a:lnTo>
                  <a:pt x="1594" y="1652"/>
                </a:lnTo>
                <a:lnTo>
                  <a:pt x="1600" y="1636"/>
                </a:lnTo>
                <a:lnTo>
                  <a:pt x="1606" y="1619"/>
                </a:lnTo>
                <a:lnTo>
                  <a:pt x="1612" y="1602"/>
                </a:lnTo>
                <a:lnTo>
                  <a:pt x="1618" y="1585"/>
                </a:lnTo>
                <a:lnTo>
                  <a:pt x="1623" y="1569"/>
                </a:lnTo>
                <a:lnTo>
                  <a:pt x="1630" y="1551"/>
                </a:lnTo>
                <a:lnTo>
                  <a:pt x="1636" y="1533"/>
                </a:lnTo>
                <a:lnTo>
                  <a:pt x="1641" y="1517"/>
                </a:lnTo>
                <a:lnTo>
                  <a:pt x="1647" y="1499"/>
                </a:lnTo>
                <a:lnTo>
                  <a:pt x="1652" y="1481"/>
                </a:lnTo>
                <a:lnTo>
                  <a:pt x="1659" y="1465"/>
                </a:lnTo>
                <a:lnTo>
                  <a:pt x="1665" y="1447"/>
                </a:lnTo>
                <a:lnTo>
                  <a:pt x="1670" y="1429"/>
                </a:lnTo>
                <a:lnTo>
                  <a:pt x="1676" y="1412"/>
                </a:lnTo>
                <a:lnTo>
                  <a:pt x="1683" y="1394"/>
                </a:lnTo>
                <a:lnTo>
                  <a:pt x="1688" y="1376"/>
                </a:lnTo>
                <a:lnTo>
                  <a:pt x="1694" y="1359"/>
                </a:lnTo>
                <a:lnTo>
                  <a:pt x="1700" y="1341"/>
                </a:lnTo>
                <a:lnTo>
                  <a:pt x="1706" y="1323"/>
                </a:lnTo>
                <a:lnTo>
                  <a:pt x="1712" y="1305"/>
                </a:lnTo>
                <a:lnTo>
                  <a:pt x="1717" y="1288"/>
                </a:lnTo>
                <a:lnTo>
                  <a:pt x="1723" y="1270"/>
                </a:lnTo>
                <a:lnTo>
                  <a:pt x="1730" y="1252"/>
                </a:lnTo>
                <a:lnTo>
                  <a:pt x="1735" y="1234"/>
                </a:lnTo>
                <a:lnTo>
                  <a:pt x="1741" y="1217"/>
                </a:lnTo>
                <a:lnTo>
                  <a:pt x="1747" y="1199"/>
                </a:lnTo>
                <a:lnTo>
                  <a:pt x="1752" y="1180"/>
                </a:lnTo>
                <a:lnTo>
                  <a:pt x="1759" y="1162"/>
                </a:lnTo>
                <a:lnTo>
                  <a:pt x="1764" y="1145"/>
                </a:lnTo>
                <a:lnTo>
                  <a:pt x="1770" y="1127"/>
                </a:lnTo>
                <a:lnTo>
                  <a:pt x="1776" y="1109"/>
                </a:lnTo>
                <a:lnTo>
                  <a:pt x="1782" y="1091"/>
                </a:lnTo>
                <a:lnTo>
                  <a:pt x="1788" y="1072"/>
                </a:lnTo>
                <a:lnTo>
                  <a:pt x="1794" y="1055"/>
                </a:lnTo>
                <a:lnTo>
                  <a:pt x="1799" y="1037"/>
                </a:lnTo>
                <a:lnTo>
                  <a:pt x="1806" y="1019"/>
                </a:lnTo>
                <a:lnTo>
                  <a:pt x="1811" y="1002"/>
                </a:lnTo>
                <a:lnTo>
                  <a:pt x="1817" y="984"/>
                </a:lnTo>
                <a:lnTo>
                  <a:pt x="1823" y="966"/>
                </a:lnTo>
                <a:lnTo>
                  <a:pt x="1828" y="948"/>
                </a:lnTo>
                <a:lnTo>
                  <a:pt x="1835" y="931"/>
                </a:lnTo>
                <a:lnTo>
                  <a:pt x="1841" y="913"/>
                </a:lnTo>
                <a:lnTo>
                  <a:pt x="1846" y="895"/>
                </a:lnTo>
                <a:lnTo>
                  <a:pt x="1852" y="879"/>
                </a:lnTo>
                <a:lnTo>
                  <a:pt x="1859" y="861"/>
                </a:lnTo>
                <a:lnTo>
                  <a:pt x="1864" y="843"/>
                </a:lnTo>
                <a:lnTo>
                  <a:pt x="1870" y="827"/>
                </a:lnTo>
                <a:lnTo>
                  <a:pt x="1875" y="809"/>
                </a:lnTo>
                <a:lnTo>
                  <a:pt x="1882" y="791"/>
                </a:lnTo>
                <a:lnTo>
                  <a:pt x="1888" y="775"/>
                </a:lnTo>
                <a:lnTo>
                  <a:pt x="1893" y="758"/>
                </a:lnTo>
                <a:lnTo>
                  <a:pt x="1899" y="741"/>
                </a:lnTo>
                <a:lnTo>
                  <a:pt x="1906" y="724"/>
                </a:lnTo>
                <a:lnTo>
                  <a:pt x="1911" y="708"/>
                </a:lnTo>
                <a:lnTo>
                  <a:pt x="1917" y="691"/>
                </a:lnTo>
                <a:lnTo>
                  <a:pt x="1922" y="675"/>
                </a:lnTo>
                <a:lnTo>
                  <a:pt x="1928" y="658"/>
                </a:lnTo>
                <a:lnTo>
                  <a:pt x="1935" y="642"/>
                </a:lnTo>
                <a:lnTo>
                  <a:pt x="1940" y="626"/>
                </a:lnTo>
                <a:lnTo>
                  <a:pt x="1946" y="609"/>
                </a:lnTo>
                <a:lnTo>
                  <a:pt x="1952" y="594"/>
                </a:lnTo>
                <a:lnTo>
                  <a:pt x="1958" y="577"/>
                </a:lnTo>
                <a:lnTo>
                  <a:pt x="1964" y="562"/>
                </a:lnTo>
                <a:lnTo>
                  <a:pt x="1970" y="547"/>
                </a:lnTo>
                <a:lnTo>
                  <a:pt x="1975" y="532"/>
                </a:lnTo>
                <a:lnTo>
                  <a:pt x="1982" y="517"/>
                </a:lnTo>
                <a:lnTo>
                  <a:pt x="1987" y="501"/>
                </a:lnTo>
                <a:lnTo>
                  <a:pt x="1993" y="486"/>
                </a:lnTo>
                <a:lnTo>
                  <a:pt x="1999" y="472"/>
                </a:lnTo>
                <a:lnTo>
                  <a:pt x="2004" y="457"/>
                </a:lnTo>
                <a:lnTo>
                  <a:pt x="2011" y="443"/>
                </a:lnTo>
                <a:lnTo>
                  <a:pt x="2017" y="428"/>
                </a:lnTo>
                <a:lnTo>
                  <a:pt x="2022" y="414"/>
                </a:lnTo>
                <a:lnTo>
                  <a:pt x="2028" y="400"/>
                </a:lnTo>
                <a:lnTo>
                  <a:pt x="2034" y="386"/>
                </a:lnTo>
                <a:lnTo>
                  <a:pt x="2040" y="374"/>
                </a:lnTo>
                <a:lnTo>
                  <a:pt x="2046" y="360"/>
                </a:lnTo>
                <a:lnTo>
                  <a:pt x="2051" y="347"/>
                </a:lnTo>
                <a:lnTo>
                  <a:pt x="2058" y="334"/>
                </a:lnTo>
                <a:lnTo>
                  <a:pt x="2064" y="322"/>
                </a:lnTo>
                <a:lnTo>
                  <a:pt x="2069" y="309"/>
                </a:lnTo>
                <a:lnTo>
                  <a:pt x="2075" y="296"/>
                </a:lnTo>
                <a:lnTo>
                  <a:pt x="2080" y="284"/>
                </a:lnTo>
                <a:lnTo>
                  <a:pt x="2087" y="272"/>
                </a:lnTo>
                <a:lnTo>
                  <a:pt x="2093" y="261"/>
                </a:lnTo>
                <a:lnTo>
                  <a:pt x="2098" y="250"/>
                </a:lnTo>
                <a:lnTo>
                  <a:pt x="2104" y="238"/>
                </a:lnTo>
                <a:lnTo>
                  <a:pt x="2111" y="227"/>
                </a:lnTo>
                <a:lnTo>
                  <a:pt x="2116" y="217"/>
                </a:lnTo>
                <a:lnTo>
                  <a:pt x="2122" y="205"/>
                </a:lnTo>
                <a:lnTo>
                  <a:pt x="2128" y="195"/>
                </a:lnTo>
                <a:lnTo>
                  <a:pt x="2134" y="185"/>
                </a:lnTo>
                <a:lnTo>
                  <a:pt x="2140" y="175"/>
                </a:lnTo>
                <a:lnTo>
                  <a:pt x="2145" y="166"/>
                </a:lnTo>
                <a:lnTo>
                  <a:pt x="2151" y="156"/>
                </a:lnTo>
                <a:lnTo>
                  <a:pt x="2158" y="147"/>
                </a:lnTo>
                <a:lnTo>
                  <a:pt x="2163" y="138"/>
                </a:lnTo>
                <a:lnTo>
                  <a:pt x="2169" y="129"/>
                </a:lnTo>
                <a:lnTo>
                  <a:pt x="2175" y="122"/>
                </a:lnTo>
                <a:lnTo>
                  <a:pt x="2180" y="113"/>
                </a:lnTo>
                <a:lnTo>
                  <a:pt x="2187" y="105"/>
                </a:lnTo>
                <a:lnTo>
                  <a:pt x="2192" y="98"/>
                </a:lnTo>
                <a:lnTo>
                  <a:pt x="2198" y="90"/>
                </a:lnTo>
                <a:lnTo>
                  <a:pt x="2204" y="84"/>
                </a:lnTo>
                <a:lnTo>
                  <a:pt x="2210" y="76"/>
                </a:lnTo>
                <a:lnTo>
                  <a:pt x="2216" y="70"/>
                </a:lnTo>
                <a:lnTo>
                  <a:pt x="2222" y="63"/>
                </a:lnTo>
                <a:lnTo>
                  <a:pt x="2227" y="58"/>
                </a:lnTo>
                <a:lnTo>
                  <a:pt x="2234" y="52"/>
                </a:lnTo>
                <a:lnTo>
                  <a:pt x="2240" y="47"/>
                </a:lnTo>
                <a:lnTo>
                  <a:pt x="2245" y="42"/>
                </a:lnTo>
                <a:lnTo>
                  <a:pt x="2251" y="37"/>
                </a:lnTo>
                <a:lnTo>
                  <a:pt x="2256" y="33"/>
                </a:lnTo>
                <a:lnTo>
                  <a:pt x="2263" y="28"/>
                </a:lnTo>
                <a:lnTo>
                  <a:pt x="2269" y="24"/>
                </a:lnTo>
                <a:lnTo>
                  <a:pt x="2274" y="20"/>
                </a:lnTo>
                <a:lnTo>
                  <a:pt x="2280" y="18"/>
                </a:lnTo>
                <a:lnTo>
                  <a:pt x="2287" y="14"/>
                </a:lnTo>
                <a:lnTo>
                  <a:pt x="2292" y="12"/>
                </a:lnTo>
                <a:lnTo>
                  <a:pt x="2298" y="9"/>
                </a:lnTo>
                <a:lnTo>
                  <a:pt x="2303" y="6"/>
                </a:lnTo>
                <a:lnTo>
                  <a:pt x="2310" y="5"/>
                </a:lnTo>
                <a:lnTo>
                  <a:pt x="2316" y="3"/>
                </a:lnTo>
                <a:lnTo>
                  <a:pt x="2321" y="1"/>
                </a:lnTo>
                <a:lnTo>
                  <a:pt x="2327" y="1"/>
                </a:lnTo>
                <a:lnTo>
                  <a:pt x="2334" y="0"/>
                </a:lnTo>
                <a:lnTo>
                  <a:pt x="2339" y="0"/>
                </a:lnTo>
                <a:lnTo>
                  <a:pt x="2345" y="0"/>
                </a:lnTo>
                <a:lnTo>
                  <a:pt x="2350" y="0"/>
                </a:lnTo>
                <a:lnTo>
                  <a:pt x="2356" y="0"/>
                </a:lnTo>
                <a:lnTo>
                  <a:pt x="2363" y="1"/>
                </a:lnTo>
                <a:lnTo>
                  <a:pt x="2368" y="1"/>
                </a:lnTo>
                <a:lnTo>
                  <a:pt x="2374" y="3"/>
                </a:lnTo>
                <a:lnTo>
                  <a:pt x="2380" y="5"/>
                </a:lnTo>
                <a:lnTo>
                  <a:pt x="2386" y="6"/>
                </a:lnTo>
                <a:lnTo>
                  <a:pt x="2392" y="9"/>
                </a:lnTo>
                <a:lnTo>
                  <a:pt x="2398" y="12"/>
                </a:lnTo>
                <a:lnTo>
                  <a:pt x="2403" y="14"/>
                </a:lnTo>
                <a:lnTo>
                  <a:pt x="2410" y="18"/>
                </a:lnTo>
                <a:lnTo>
                  <a:pt x="2415" y="20"/>
                </a:lnTo>
                <a:lnTo>
                  <a:pt x="2421" y="24"/>
                </a:lnTo>
                <a:lnTo>
                  <a:pt x="2427" y="28"/>
                </a:lnTo>
                <a:lnTo>
                  <a:pt x="2432" y="33"/>
                </a:lnTo>
                <a:lnTo>
                  <a:pt x="2439" y="37"/>
                </a:lnTo>
                <a:lnTo>
                  <a:pt x="2445" y="42"/>
                </a:lnTo>
                <a:lnTo>
                  <a:pt x="2450" y="47"/>
                </a:lnTo>
                <a:lnTo>
                  <a:pt x="2456" y="52"/>
                </a:lnTo>
                <a:lnTo>
                  <a:pt x="2462" y="58"/>
                </a:lnTo>
                <a:lnTo>
                  <a:pt x="2468" y="63"/>
                </a:lnTo>
                <a:lnTo>
                  <a:pt x="2474" y="70"/>
                </a:lnTo>
                <a:lnTo>
                  <a:pt x="2479" y="76"/>
                </a:lnTo>
                <a:lnTo>
                  <a:pt x="2486" y="84"/>
                </a:lnTo>
                <a:lnTo>
                  <a:pt x="2492" y="90"/>
                </a:lnTo>
                <a:lnTo>
                  <a:pt x="2497" y="98"/>
                </a:lnTo>
                <a:lnTo>
                  <a:pt x="2503" y="105"/>
                </a:lnTo>
                <a:lnTo>
                  <a:pt x="2510" y="113"/>
                </a:lnTo>
                <a:lnTo>
                  <a:pt x="2515" y="122"/>
                </a:lnTo>
                <a:lnTo>
                  <a:pt x="2521" y="129"/>
                </a:lnTo>
                <a:lnTo>
                  <a:pt x="2526" y="138"/>
                </a:lnTo>
                <a:lnTo>
                  <a:pt x="2532" y="147"/>
                </a:lnTo>
                <a:lnTo>
                  <a:pt x="2539" y="156"/>
                </a:lnTo>
                <a:lnTo>
                  <a:pt x="2544" y="166"/>
                </a:lnTo>
                <a:lnTo>
                  <a:pt x="2550" y="175"/>
                </a:lnTo>
                <a:lnTo>
                  <a:pt x="2556" y="185"/>
                </a:lnTo>
                <a:lnTo>
                  <a:pt x="2562" y="195"/>
                </a:lnTo>
                <a:lnTo>
                  <a:pt x="2568" y="205"/>
                </a:lnTo>
                <a:lnTo>
                  <a:pt x="2573" y="217"/>
                </a:lnTo>
                <a:lnTo>
                  <a:pt x="2579" y="227"/>
                </a:lnTo>
                <a:lnTo>
                  <a:pt x="2586" y="238"/>
                </a:lnTo>
                <a:lnTo>
                  <a:pt x="2591" y="250"/>
                </a:lnTo>
                <a:lnTo>
                  <a:pt x="2597" y="261"/>
                </a:lnTo>
                <a:lnTo>
                  <a:pt x="2603" y="272"/>
                </a:lnTo>
                <a:lnTo>
                  <a:pt x="2608" y="284"/>
                </a:lnTo>
                <a:lnTo>
                  <a:pt x="2615" y="296"/>
                </a:lnTo>
                <a:lnTo>
                  <a:pt x="2620" y="309"/>
                </a:lnTo>
                <a:lnTo>
                  <a:pt x="2626" y="322"/>
                </a:lnTo>
                <a:lnTo>
                  <a:pt x="2632" y="334"/>
                </a:lnTo>
                <a:lnTo>
                  <a:pt x="2638" y="347"/>
                </a:lnTo>
                <a:lnTo>
                  <a:pt x="2644" y="360"/>
                </a:lnTo>
                <a:lnTo>
                  <a:pt x="2650" y="374"/>
                </a:lnTo>
                <a:lnTo>
                  <a:pt x="2655" y="386"/>
                </a:lnTo>
                <a:lnTo>
                  <a:pt x="2662" y="400"/>
                </a:lnTo>
                <a:lnTo>
                  <a:pt x="2668" y="414"/>
                </a:lnTo>
                <a:lnTo>
                  <a:pt x="2673" y="428"/>
                </a:lnTo>
                <a:lnTo>
                  <a:pt x="2679" y="443"/>
                </a:lnTo>
                <a:lnTo>
                  <a:pt x="2684" y="457"/>
                </a:lnTo>
                <a:lnTo>
                  <a:pt x="2691" y="472"/>
                </a:lnTo>
                <a:lnTo>
                  <a:pt x="2697" y="486"/>
                </a:lnTo>
                <a:lnTo>
                  <a:pt x="2702" y="501"/>
                </a:lnTo>
                <a:lnTo>
                  <a:pt x="2708" y="517"/>
                </a:lnTo>
                <a:lnTo>
                  <a:pt x="2715" y="532"/>
                </a:lnTo>
                <a:lnTo>
                  <a:pt x="2720" y="547"/>
                </a:lnTo>
                <a:lnTo>
                  <a:pt x="2726" y="562"/>
                </a:lnTo>
                <a:lnTo>
                  <a:pt x="2731" y="577"/>
                </a:lnTo>
                <a:lnTo>
                  <a:pt x="2738" y="594"/>
                </a:lnTo>
                <a:lnTo>
                  <a:pt x="2744" y="609"/>
                </a:lnTo>
                <a:lnTo>
                  <a:pt x="2749" y="626"/>
                </a:lnTo>
                <a:lnTo>
                  <a:pt x="2755" y="642"/>
                </a:lnTo>
                <a:lnTo>
                  <a:pt x="2762" y="658"/>
                </a:lnTo>
                <a:lnTo>
                  <a:pt x="2767" y="675"/>
                </a:lnTo>
                <a:lnTo>
                  <a:pt x="2773" y="691"/>
                </a:lnTo>
                <a:lnTo>
                  <a:pt x="2779" y="708"/>
                </a:lnTo>
                <a:lnTo>
                  <a:pt x="2784" y="724"/>
                </a:lnTo>
                <a:lnTo>
                  <a:pt x="2791" y="741"/>
                </a:lnTo>
                <a:lnTo>
                  <a:pt x="2796" y="758"/>
                </a:lnTo>
                <a:lnTo>
                  <a:pt x="2802" y="775"/>
                </a:lnTo>
                <a:lnTo>
                  <a:pt x="2808" y="791"/>
                </a:lnTo>
                <a:lnTo>
                  <a:pt x="2814" y="809"/>
                </a:lnTo>
                <a:lnTo>
                  <a:pt x="2820" y="827"/>
                </a:lnTo>
                <a:lnTo>
                  <a:pt x="2826" y="843"/>
                </a:lnTo>
                <a:lnTo>
                  <a:pt x="2831" y="861"/>
                </a:lnTo>
                <a:lnTo>
                  <a:pt x="2838" y="879"/>
                </a:lnTo>
                <a:lnTo>
                  <a:pt x="2843" y="895"/>
                </a:lnTo>
                <a:lnTo>
                  <a:pt x="2849" y="913"/>
                </a:lnTo>
                <a:lnTo>
                  <a:pt x="2855" y="931"/>
                </a:lnTo>
                <a:lnTo>
                  <a:pt x="2860" y="948"/>
                </a:lnTo>
                <a:lnTo>
                  <a:pt x="2867" y="966"/>
                </a:lnTo>
                <a:lnTo>
                  <a:pt x="2873" y="984"/>
                </a:lnTo>
                <a:lnTo>
                  <a:pt x="2878" y="1002"/>
                </a:lnTo>
                <a:lnTo>
                  <a:pt x="2884" y="1019"/>
                </a:lnTo>
                <a:lnTo>
                  <a:pt x="2890" y="1037"/>
                </a:lnTo>
                <a:lnTo>
                  <a:pt x="2896" y="1055"/>
                </a:lnTo>
                <a:lnTo>
                  <a:pt x="2902" y="1072"/>
                </a:lnTo>
                <a:lnTo>
                  <a:pt x="2907" y="1091"/>
                </a:lnTo>
                <a:lnTo>
                  <a:pt x="2914" y="1109"/>
                </a:lnTo>
                <a:lnTo>
                  <a:pt x="2920" y="1127"/>
                </a:lnTo>
                <a:lnTo>
                  <a:pt x="2925" y="1145"/>
                </a:lnTo>
                <a:lnTo>
                  <a:pt x="2931" y="1162"/>
                </a:lnTo>
                <a:lnTo>
                  <a:pt x="2938" y="1180"/>
                </a:lnTo>
                <a:lnTo>
                  <a:pt x="2943" y="1199"/>
                </a:lnTo>
                <a:lnTo>
                  <a:pt x="2949" y="1217"/>
                </a:lnTo>
                <a:lnTo>
                  <a:pt x="2954" y="1234"/>
                </a:lnTo>
                <a:lnTo>
                  <a:pt x="2960" y="1252"/>
                </a:lnTo>
                <a:lnTo>
                  <a:pt x="2967" y="1270"/>
                </a:lnTo>
                <a:lnTo>
                  <a:pt x="2972" y="1288"/>
                </a:lnTo>
                <a:lnTo>
                  <a:pt x="2978" y="1305"/>
                </a:lnTo>
                <a:lnTo>
                  <a:pt x="2984" y="1323"/>
                </a:lnTo>
                <a:lnTo>
                  <a:pt x="2990" y="1341"/>
                </a:lnTo>
                <a:lnTo>
                  <a:pt x="2996" y="1359"/>
                </a:lnTo>
                <a:lnTo>
                  <a:pt x="3001" y="1376"/>
                </a:lnTo>
                <a:lnTo>
                  <a:pt x="3007" y="1394"/>
                </a:lnTo>
                <a:lnTo>
                  <a:pt x="3014" y="1412"/>
                </a:lnTo>
                <a:lnTo>
                  <a:pt x="3019" y="1429"/>
                </a:lnTo>
                <a:lnTo>
                  <a:pt x="3025" y="1447"/>
                </a:lnTo>
                <a:lnTo>
                  <a:pt x="3031" y="1465"/>
                </a:lnTo>
                <a:lnTo>
                  <a:pt x="3036" y="1481"/>
                </a:lnTo>
                <a:lnTo>
                  <a:pt x="3043" y="1499"/>
                </a:lnTo>
                <a:lnTo>
                  <a:pt x="3049" y="1517"/>
                </a:lnTo>
                <a:lnTo>
                  <a:pt x="3054" y="1533"/>
                </a:lnTo>
                <a:lnTo>
                  <a:pt x="3060" y="1551"/>
                </a:lnTo>
                <a:lnTo>
                  <a:pt x="3066" y="1569"/>
                </a:lnTo>
                <a:lnTo>
                  <a:pt x="3072" y="1585"/>
                </a:lnTo>
                <a:lnTo>
                  <a:pt x="3078" y="1602"/>
                </a:lnTo>
                <a:lnTo>
                  <a:pt x="3083" y="1619"/>
                </a:lnTo>
                <a:lnTo>
                  <a:pt x="3090" y="1636"/>
                </a:lnTo>
                <a:lnTo>
                  <a:pt x="3096" y="1652"/>
                </a:lnTo>
                <a:lnTo>
                  <a:pt x="3101" y="1669"/>
                </a:lnTo>
                <a:lnTo>
                  <a:pt x="3107" y="1685"/>
                </a:lnTo>
                <a:lnTo>
                  <a:pt x="3112" y="1702"/>
                </a:lnTo>
                <a:lnTo>
                  <a:pt x="3119" y="1718"/>
                </a:lnTo>
                <a:lnTo>
                  <a:pt x="3125" y="1734"/>
                </a:lnTo>
                <a:lnTo>
                  <a:pt x="3130" y="1751"/>
                </a:lnTo>
                <a:lnTo>
                  <a:pt x="3136" y="1767"/>
                </a:lnTo>
                <a:lnTo>
                  <a:pt x="3143" y="1783"/>
                </a:lnTo>
                <a:lnTo>
                  <a:pt x="3148" y="1799"/>
                </a:lnTo>
                <a:lnTo>
                  <a:pt x="3154" y="1814"/>
                </a:lnTo>
                <a:lnTo>
                  <a:pt x="3159" y="1831"/>
                </a:lnTo>
                <a:lnTo>
                  <a:pt x="3166" y="1846"/>
                </a:lnTo>
                <a:lnTo>
                  <a:pt x="3172" y="1861"/>
                </a:lnTo>
                <a:lnTo>
                  <a:pt x="3177" y="1876"/>
                </a:lnTo>
                <a:lnTo>
                  <a:pt x="3183" y="1891"/>
                </a:lnTo>
                <a:lnTo>
                  <a:pt x="3190" y="1907"/>
                </a:lnTo>
                <a:lnTo>
                  <a:pt x="3195" y="1922"/>
                </a:lnTo>
                <a:lnTo>
                  <a:pt x="3201" y="1937"/>
                </a:lnTo>
                <a:lnTo>
                  <a:pt x="3207" y="1952"/>
                </a:lnTo>
                <a:lnTo>
                  <a:pt x="3212" y="1966"/>
                </a:lnTo>
                <a:lnTo>
                  <a:pt x="3219" y="1981"/>
                </a:lnTo>
                <a:lnTo>
                  <a:pt x="3224" y="1995"/>
                </a:lnTo>
                <a:lnTo>
                  <a:pt x="3230" y="2010"/>
                </a:lnTo>
                <a:lnTo>
                  <a:pt x="3236" y="2024"/>
                </a:lnTo>
                <a:lnTo>
                  <a:pt x="3242" y="2038"/>
                </a:lnTo>
                <a:lnTo>
                  <a:pt x="3248" y="2052"/>
                </a:lnTo>
                <a:lnTo>
                  <a:pt x="3254" y="2066"/>
                </a:lnTo>
                <a:lnTo>
                  <a:pt x="3259" y="2080"/>
                </a:lnTo>
                <a:lnTo>
                  <a:pt x="3266" y="2094"/>
                </a:lnTo>
                <a:lnTo>
                  <a:pt x="3271" y="2107"/>
                </a:lnTo>
                <a:lnTo>
                  <a:pt x="3277" y="2121"/>
                </a:lnTo>
                <a:lnTo>
                  <a:pt x="3283" y="2133"/>
                </a:lnTo>
                <a:lnTo>
                  <a:pt x="3288" y="2146"/>
                </a:lnTo>
                <a:lnTo>
                  <a:pt x="3295" y="2160"/>
                </a:lnTo>
                <a:lnTo>
                  <a:pt x="3301" y="2173"/>
                </a:lnTo>
                <a:lnTo>
                  <a:pt x="3306" y="2185"/>
                </a:lnTo>
                <a:lnTo>
                  <a:pt x="3312" y="2198"/>
                </a:lnTo>
                <a:lnTo>
                  <a:pt x="3318" y="2210"/>
                </a:lnTo>
                <a:lnTo>
                  <a:pt x="3324" y="2222"/>
                </a:lnTo>
                <a:lnTo>
                  <a:pt x="3330" y="2235"/>
                </a:lnTo>
                <a:lnTo>
                  <a:pt x="3335" y="2246"/>
                </a:lnTo>
                <a:lnTo>
                  <a:pt x="3342" y="2259"/>
                </a:lnTo>
                <a:lnTo>
                  <a:pt x="3348" y="2270"/>
                </a:lnTo>
                <a:lnTo>
                  <a:pt x="3353" y="2281"/>
                </a:lnTo>
                <a:lnTo>
                  <a:pt x="3359" y="2293"/>
                </a:lnTo>
                <a:lnTo>
                  <a:pt x="3366" y="2304"/>
                </a:lnTo>
                <a:lnTo>
                  <a:pt x="3371" y="2316"/>
                </a:lnTo>
                <a:lnTo>
                  <a:pt x="3377" y="2327"/>
                </a:lnTo>
                <a:lnTo>
                  <a:pt x="3382" y="2338"/>
                </a:lnTo>
                <a:lnTo>
                  <a:pt x="3388" y="2348"/>
                </a:lnTo>
                <a:lnTo>
                  <a:pt x="3395" y="2360"/>
                </a:lnTo>
                <a:lnTo>
                  <a:pt x="3400" y="2370"/>
                </a:lnTo>
                <a:lnTo>
                  <a:pt x="3406" y="2380"/>
                </a:lnTo>
                <a:lnTo>
                  <a:pt x="3412" y="2392"/>
                </a:lnTo>
                <a:lnTo>
                  <a:pt x="3418" y="2402"/>
                </a:lnTo>
                <a:lnTo>
                  <a:pt x="3424" y="2412"/>
                </a:lnTo>
                <a:lnTo>
                  <a:pt x="3429" y="2422"/>
                </a:lnTo>
                <a:lnTo>
                  <a:pt x="3435" y="2431"/>
                </a:lnTo>
                <a:lnTo>
                  <a:pt x="3442" y="2441"/>
                </a:lnTo>
                <a:lnTo>
                  <a:pt x="3447" y="2450"/>
                </a:lnTo>
                <a:lnTo>
                  <a:pt x="3453" y="2460"/>
                </a:lnTo>
                <a:lnTo>
                  <a:pt x="3459" y="2469"/>
                </a:lnTo>
                <a:lnTo>
                  <a:pt x="3464" y="2479"/>
                </a:lnTo>
                <a:lnTo>
                  <a:pt x="3471" y="2488"/>
                </a:lnTo>
                <a:lnTo>
                  <a:pt x="3477" y="2497"/>
                </a:lnTo>
                <a:lnTo>
                  <a:pt x="3482" y="2505"/>
                </a:lnTo>
                <a:lnTo>
                  <a:pt x="3488" y="2514"/>
                </a:lnTo>
                <a:lnTo>
                  <a:pt x="3494" y="2522"/>
                </a:lnTo>
                <a:lnTo>
                  <a:pt x="3500" y="2531"/>
                </a:lnTo>
                <a:lnTo>
                  <a:pt x="3506" y="2538"/>
                </a:lnTo>
                <a:lnTo>
                  <a:pt x="3511" y="2547"/>
                </a:lnTo>
                <a:lnTo>
                  <a:pt x="3518" y="2555"/>
                </a:lnTo>
                <a:lnTo>
                  <a:pt x="3524" y="2564"/>
                </a:lnTo>
                <a:lnTo>
                  <a:pt x="3529" y="2571"/>
                </a:lnTo>
                <a:lnTo>
                  <a:pt x="3535" y="2579"/>
                </a:lnTo>
                <a:lnTo>
                  <a:pt x="3540" y="2586"/>
                </a:lnTo>
                <a:lnTo>
                  <a:pt x="3547" y="2594"/>
                </a:lnTo>
                <a:lnTo>
                  <a:pt x="3553" y="2602"/>
                </a:lnTo>
                <a:lnTo>
                  <a:pt x="3558" y="2608"/>
                </a:lnTo>
                <a:lnTo>
                  <a:pt x="3564" y="2616"/>
                </a:lnTo>
                <a:lnTo>
                  <a:pt x="3571" y="2622"/>
                </a:lnTo>
                <a:lnTo>
                  <a:pt x="3576" y="2630"/>
                </a:lnTo>
                <a:lnTo>
                  <a:pt x="3582" y="2636"/>
                </a:lnTo>
                <a:lnTo>
                  <a:pt x="3587" y="2642"/>
                </a:lnTo>
                <a:lnTo>
                  <a:pt x="3594" y="2650"/>
                </a:lnTo>
                <a:lnTo>
                  <a:pt x="3600" y="2656"/>
                </a:lnTo>
                <a:lnTo>
                  <a:pt x="3605" y="2662"/>
                </a:lnTo>
                <a:lnTo>
                  <a:pt x="3611" y="2669"/>
                </a:lnTo>
                <a:lnTo>
                  <a:pt x="3618" y="2675"/>
                </a:lnTo>
                <a:lnTo>
                  <a:pt x="3623" y="2680"/>
                </a:lnTo>
                <a:lnTo>
                  <a:pt x="3629" y="2686"/>
                </a:lnTo>
                <a:lnTo>
                  <a:pt x="3635" y="2693"/>
                </a:lnTo>
                <a:lnTo>
                  <a:pt x="3640" y="2698"/>
                </a:lnTo>
                <a:lnTo>
                  <a:pt x="3647" y="2704"/>
                </a:lnTo>
                <a:lnTo>
                  <a:pt x="3652" y="2709"/>
                </a:lnTo>
                <a:lnTo>
                  <a:pt x="3658" y="2714"/>
                </a:lnTo>
                <a:lnTo>
                  <a:pt x="3664" y="2721"/>
                </a:lnTo>
                <a:lnTo>
                  <a:pt x="3670" y="2726"/>
                </a:lnTo>
                <a:lnTo>
                  <a:pt x="3676" y="2731"/>
                </a:lnTo>
                <a:lnTo>
                  <a:pt x="3682" y="2736"/>
                </a:lnTo>
                <a:lnTo>
                  <a:pt x="3687" y="2741"/>
                </a:lnTo>
                <a:lnTo>
                  <a:pt x="3694" y="2745"/>
                </a:lnTo>
                <a:lnTo>
                  <a:pt x="3699" y="2750"/>
                </a:lnTo>
                <a:lnTo>
                  <a:pt x="3705" y="2755"/>
                </a:lnTo>
                <a:lnTo>
                  <a:pt x="3711" y="2760"/>
                </a:lnTo>
                <a:lnTo>
                  <a:pt x="3716" y="2764"/>
                </a:lnTo>
                <a:lnTo>
                  <a:pt x="3723" y="2769"/>
                </a:lnTo>
                <a:lnTo>
                  <a:pt x="3729" y="2773"/>
                </a:lnTo>
                <a:lnTo>
                  <a:pt x="3734" y="2776"/>
                </a:lnTo>
                <a:lnTo>
                  <a:pt x="3740" y="2781"/>
                </a:lnTo>
                <a:lnTo>
                  <a:pt x="3747" y="2785"/>
                </a:lnTo>
                <a:lnTo>
                  <a:pt x="3752" y="2789"/>
                </a:lnTo>
                <a:lnTo>
                  <a:pt x="3758" y="2793"/>
                </a:lnTo>
                <a:lnTo>
                  <a:pt x="3763" y="2797"/>
                </a:lnTo>
                <a:lnTo>
                  <a:pt x="3770" y="2800"/>
                </a:lnTo>
                <a:lnTo>
                  <a:pt x="3776" y="2804"/>
                </a:lnTo>
                <a:lnTo>
                  <a:pt x="3781" y="2808"/>
                </a:lnTo>
                <a:lnTo>
                  <a:pt x="3787" y="2812"/>
                </a:lnTo>
                <a:lnTo>
                  <a:pt x="3794" y="2816"/>
                </a:lnTo>
                <a:lnTo>
                  <a:pt x="3799" y="2818"/>
                </a:lnTo>
                <a:lnTo>
                  <a:pt x="3805" y="2822"/>
                </a:lnTo>
                <a:lnTo>
                  <a:pt x="3810" y="2826"/>
                </a:lnTo>
                <a:lnTo>
                  <a:pt x="3816" y="2828"/>
                </a:lnTo>
                <a:lnTo>
                  <a:pt x="3823" y="2832"/>
                </a:lnTo>
                <a:lnTo>
                  <a:pt x="3828" y="2835"/>
                </a:lnTo>
                <a:lnTo>
                  <a:pt x="3834" y="2838"/>
                </a:lnTo>
                <a:lnTo>
                  <a:pt x="3840" y="2841"/>
                </a:lnTo>
                <a:lnTo>
                  <a:pt x="3846" y="2843"/>
                </a:lnTo>
                <a:lnTo>
                  <a:pt x="3852" y="2846"/>
                </a:lnTo>
                <a:lnTo>
                  <a:pt x="3857" y="2850"/>
                </a:lnTo>
                <a:lnTo>
                  <a:pt x="3863" y="2852"/>
                </a:lnTo>
                <a:lnTo>
                  <a:pt x="3870" y="2855"/>
                </a:lnTo>
                <a:lnTo>
                  <a:pt x="3875" y="2857"/>
                </a:lnTo>
                <a:lnTo>
                  <a:pt x="3881" y="2860"/>
                </a:lnTo>
                <a:lnTo>
                  <a:pt x="3887" y="2862"/>
                </a:lnTo>
                <a:lnTo>
                  <a:pt x="3892" y="2865"/>
                </a:lnTo>
                <a:lnTo>
                  <a:pt x="3899" y="2868"/>
                </a:lnTo>
                <a:lnTo>
                  <a:pt x="3905" y="2869"/>
                </a:lnTo>
                <a:lnTo>
                  <a:pt x="3910" y="2871"/>
                </a:lnTo>
                <a:lnTo>
                  <a:pt x="3916" y="2874"/>
                </a:lnTo>
                <a:lnTo>
                  <a:pt x="3922" y="2876"/>
                </a:lnTo>
                <a:lnTo>
                  <a:pt x="3928" y="2878"/>
                </a:lnTo>
                <a:lnTo>
                  <a:pt x="3934" y="2880"/>
                </a:lnTo>
                <a:lnTo>
                  <a:pt x="3939" y="2881"/>
                </a:lnTo>
                <a:lnTo>
                  <a:pt x="3946" y="2884"/>
                </a:lnTo>
                <a:lnTo>
                  <a:pt x="3952" y="2886"/>
                </a:lnTo>
                <a:lnTo>
                  <a:pt x="3957" y="2888"/>
                </a:lnTo>
                <a:lnTo>
                  <a:pt x="3963" y="2889"/>
                </a:lnTo>
                <a:lnTo>
                  <a:pt x="3968" y="2892"/>
                </a:lnTo>
                <a:lnTo>
                  <a:pt x="3975" y="2893"/>
                </a:lnTo>
                <a:lnTo>
                  <a:pt x="3981" y="2895"/>
                </a:lnTo>
                <a:lnTo>
                  <a:pt x="3986" y="2897"/>
                </a:lnTo>
                <a:lnTo>
                  <a:pt x="3992" y="2898"/>
                </a:lnTo>
                <a:lnTo>
                  <a:pt x="3999" y="2899"/>
                </a:lnTo>
                <a:lnTo>
                  <a:pt x="4004" y="2902"/>
                </a:lnTo>
                <a:lnTo>
                  <a:pt x="4010" y="2903"/>
                </a:lnTo>
                <a:lnTo>
                  <a:pt x="4017" y="2904"/>
                </a:lnTo>
                <a:lnTo>
                  <a:pt x="4022" y="2905"/>
                </a:lnTo>
                <a:lnTo>
                  <a:pt x="4028" y="2907"/>
                </a:lnTo>
                <a:lnTo>
                  <a:pt x="4033" y="2908"/>
                </a:lnTo>
                <a:lnTo>
                  <a:pt x="4039" y="2909"/>
                </a:lnTo>
                <a:lnTo>
                  <a:pt x="4046" y="2911"/>
                </a:lnTo>
                <a:lnTo>
                  <a:pt x="4051" y="2912"/>
                </a:lnTo>
                <a:lnTo>
                  <a:pt x="4057" y="2913"/>
                </a:lnTo>
                <a:lnTo>
                  <a:pt x="4063" y="2914"/>
                </a:lnTo>
                <a:lnTo>
                  <a:pt x="4068" y="2916"/>
                </a:lnTo>
                <a:lnTo>
                  <a:pt x="4075" y="2917"/>
                </a:lnTo>
                <a:lnTo>
                  <a:pt x="4080" y="2918"/>
                </a:lnTo>
                <a:lnTo>
                  <a:pt x="4086" y="2919"/>
                </a:lnTo>
                <a:lnTo>
                  <a:pt x="4092" y="2921"/>
                </a:lnTo>
                <a:lnTo>
                  <a:pt x="4098" y="2922"/>
                </a:lnTo>
                <a:lnTo>
                  <a:pt x="4104" y="2922"/>
                </a:lnTo>
                <a:lnTo>
                  <a:pt x="4110" y="2923"/>
                </a:lnTo>
                <a:lnTo>
                  <a:pt x="4115" y="2924"/>
                </a:lnTo>
                <a:lnTo>
                  <a:pt x="4122" y="2926"/>
                </a:lnTo>
                <a:lnTo>
                  <a:pt x="4127" y="2926"/>
                </a:lnTo>
                <a:lnTo>
                  <a:pt x="4133" y="2927"/>
                </a:lnTo>
                <a:lnTo>
                  <a:pt x="4139" y="2928"/>
                </a:lnTo>
                <a:lnTo>
                  <a:pt x="4144" y="2928"/>
                </a:lnTo>
                <a:lnTo>
                  <a:pt x="4151" y="2930"/>
                </a:lnTo>
                <a:lnTo>
                  <a:pt x="4157" y="2931"/>
                </a:lnTo>
                <a:lnTo>
                  <a:pt x="4162" y="2931"/>
                </a:lnTo>
                <a:lnTo>
                  <a:pt x="4168" y="2932"/>
                </a:lnTo>
                <a:lnTo>
                  <a:pt x="4175" y="2932"/>
                </a:lnTo>
                <a:lnTo>
                  <a:pt x="4180" y="2933"/>
                </a:lnTo>
                <a:lnTo>
                  <a:pt x="4186" y="2933"/>
                </a:lnTo>
                <a:lnTo>
                  <a:pt x="4191" y="2935"/>
                </a:lnTo>
                <a:lnTo>
                  <a:pt x="4198" y="2935"/>
                </a:lnTo>
                <a:lnTo>
                  <a:pt x="4204" y="2936"/>
                </a:lnTo>
                <a:lnTo>
                  <a:pt x="4209" y="2936"/>
                </a:lnTo>
                <a:lnTo>
                  <a:pt x="4215" y="2937"/>
                </a:lnTo>
                <a:lnTo>
                  <a:pt x="4222" y="2937"/>
                </a:lnTo>
                <a:lnTo>
                  <a:pt x="4227" y="2938"/>
                </a:lnTo>
                <a:lnTo>
                  <a:pt x="4233" y="2938"/>
                </a:lnTo>
                <a:lnTo>
                  <a:pt x="4238" y="2940"/>
                </a:lnTo>
                <a:lnTo>
                  <a:pt x="4244" y="2940"/>
                </a:lnTo>
                <a:lnTo>
                  <a:pt x="4251" y="2940"/>
                </a:lnTo>
                <a:lnTo>
                  <a:pt x="4256" y="2941"/>
                </a:lnTo>
                <a:lnTo>
                  <a:pt x="4262" y="2941"/>
                </a:lnTo>
                <a:lnTo>
                  <a:pt x="4269" y="2941"/>
                </a:lnTo>
                <a:lnTo>
                  <a:pt x="4274" y="2942"/>
                </a:lnTo>
                <a:lnTo>
                  <a:pt x="4280" y="2942"/>
                </a:lnTo>
                <a:lnTo>
                  <a:pt x="4286" y="2943"/>
                </a:lnTo>
                <a:lnTo>
                  <a:pt x="4291" y="2943"/>
                </a:lnTo>
                <a:lnTo>
                  <a:pt x="4298" y="2943"/>
                </a:lnTo>
                <a:lnTo>
                  <a:pt x="4303" y="2943"/>
                </a:lnTo>
                <a:lnTo>
                  <a:pt x="4309" y="2945"/>
                </a:lnTo>
                <a:lnTo>
                  <a:pt x="4315" y="2945"/>
                </a:lnTo>
                <a:lnTo>
                  <a:pt x="4320" y="2945"/>
                </a:lnTo>
                <a:lnTo>
                  <a:pt x="4327" y="2946"/>
                </a:lnTo>
                <a:lnTo>
                  <a:pt x="4333" y="2946"/>
                </a:lnTo>
                <a:lnTo>
                  <a:pt x="4338" y="2946"/>
                </a:lnTo>
                <a:lnTo>
                  <a:pt x="4344" y="2946"/>
                </a:lnTo>
                <a:lnTo>
                  <a:pt x="4350" y="2947"/>
                </a:lnTo>
                <a:lnTo>
                  <a:pt x="4356" y="2947"/>
                </a:lnTo>
                <a:lnTo>
                  <a:pt x="4362" y="2947"/>
                </a:lnTo>
                <a:lnTo>
                  <a:pt x="4367" y="2947"/>
                </a:lnTo>
                <a:lnTo>
                  <a:pt x="4374" y="2947"/>
                </a:lnTo>
                <a:lnTo>
                  <a:pt x="4380" y="2949"/>
                </a:lnTo>
                <a:lnTo>
                  <a:pt x="4385" y="2949"/>
                </a:lnTo>
                <a:lnTo>
                  <a:pt x="4391" y="2949"/>
                </a:lnTo>
                <a:lnTo>
                  <a:pt x="4396" y="2949"/>
                </a:lnTo>
                <a:lnTo>
                  <a:pt x="4403" y="2949"/>
                </a:lnTo>
                <a:lnTo>
                  <a:pt x="4409" y="2950"/>
                </a:lnTo>
                <a:lnTo>
                  <a:pt x="4414" y="2950"/>
                </a:lnTo>
                <a:lnTo>
                  <a:pt x="4420" y="2950"/>
                </a:lnTo>
                <a:lnTo>
                  <a:pt x="4427" y="2950"/>
                </a:lnTo>
                <a:lnTo>
                  <a:pt x="4432" y="2950"/>
                </a:lnTo>
                <a:lnTo>
                  <a:pt x="4438" y="2950"/>
                </a:lnTo>
                <a:lnTo>
                  <a:pt x="4445" y="2950"/>
                </a:lnTo>
                <a:lnTo>
                  <a:pt x="4450" y="2951"/>
                </a:lnTo>
                <a:lnTo>
                  <a:pt x="4456" y="2951"/>
                </a:lnTo>
                <a:lnTo>
                  <a:pt x="4461" y="2951"/>
                </a:lnTo>
                <a:lnTo>
                  <a:pt x="4467" y="2951"/>
                </a:lnTo>
                <a:lnTo>
                  <a:pt x="4474" y="2951"/>
                </a:lnTo>
                <a:lnTo>
                  <a:pt x="4479" y="2951"/>
                </a:lnTo>
                <a:lnTo>
                  <a:pt x="4485" y="2951"/>
                </a:lnTo>
                <a:lnTo>
                  <a:pt x="4491" y="2951"/>
                </a:lnTo>
                <a:lnTo>
                  <a:pt x="4496" y="2951"/>
                </a:lnTo>
                <a:lnTo>
                  <a:pt x="4503" y="2952"/>
                </a:lnTo>
                <a:lnTo>
                  <a:pt x="4508" y="2952"/>
                </a:lnTo>
                <a:lnTo>
                  <a:pt x="4514" y="2952"/>
                </a:lnTo>
                <a:lnTo>
                  <a:pt x="4520" y="2952"/>
                </a:lnTo>
                <a:lnTo>
                  <a:pt x="4526" y="2952"/>
                </a:lnTo>
                <a:lnTo>
                  <a:pt x="4532" y="2952"/>
                </a:lnTo>
                <a:lnTo>
                  <a:pt x="4538" y="2952"/>
                </a:lnTo>
                <a:lnTo>
                  <a:pt x="4543" y="2952"/>
                </a:lnTo>
                <a:lnTo>
                  <a:pt x="4550" y="2952"/>
                </a:lnTo>
                <a:lnTo>
                  <a:pt x="4555" y="2952"/>
                </a:lnTo>
                <a:lnTo>
                  <a:pt x="4561" y="2952"/>
                </a:lnTo>
                <a:lnTo>
                  <a:pt x="4567" y="2952"/>
                </a:lnTo>
                <a:lnTo>
                  <a:pt x="4572" y="2954"/>
                </a:lnTo>
                <a:lnTo>
                  <a:pt x="4579" y="2954"/>
                </a:lnTo>
                <a:lnTo>
                  <a:pt x="4585" y="2954"/>
                </a:lnTo>
                <a:lnTo>
                  <a:pt x="4590" y="2954"/>
                </a:lnTo>
                <a:lnTo>
                  <a:pt x="4596" y="2954"/>
                </a:lnTo>
                <a:lnTo>
                  <a:pt x="4603" y="2954"/>
                </a:lnTo>
                <a:lnTo>
                  <a:pt x="4608" y="2954"/>
                </a:lnTo>
                <a:lnTo>
                  <a:pt x="4614" y="2954"/>
                </a:lnTo>
                <a:lnTo>
                  <a:pt x="4619" y="2954"/>
                </a:lnTo>
                <a:lnTo>
                  <a:pt x="4626" y="2954"/>
                </a:lnTo>
                <a:lnTo>
                  <a:pt x="4632" y="2954"/>
                </a:lnTo>
                <a:lnTo>
                  <a:pt x="4637" y="2954"/>
                </a:lnTo>
                <a:lnTo>
                  <a:pt x="4643" y="2954"/>
                </a:lnTo>
                <a:lnTo>
                  <a:pt x="4650" y="2954"/>
                </a:lnTo>
                <a:lnTo>
                  <a:pt x="4655" y="2954"/>
                </a:lnTo>
                <a:lnTo>
                  <a:pt x="4661" y="2954"/>
                </a:lnTo>
                <a:lnTo>
                  <a:pt x="4666" y="2954"/>
                </a:lnTo>
                <a:lnTo>
                  <a:pt x="4672" y="2954"/>
                </a:lnTo>
                <a:lnTo>
                  <a:pt x="4679" y="2954"/>
                </a:lnTo>
                <a:lnTo>
                  <a:pt x="4684" y="2954"/>
                </a:lnTo>
                <a:lnTo>
                  <a:pt x="4690" y="2954"/>
                </a:lnTo>
              </a:path>
            </a:pathLst>
          </a:custGeom>
          <a:solidFill>
            <a:schemeClr val="accent1">
              <a:lumMod val="75000"/>
            </a:schemeClr>
          </a:solidFill>
          <a:ln w="17463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1B5204-7E45-497F-B87A-179FDD4487DB}"/>
              </a:ext>
            </a:extLst>
          </p:cNvPr>
          <p:cNvCxnSpPr>
            <a:cxnSpLocks/>
          </p:cNvCxnSpPr>
          <p:nvPr/>
        </p:nvCxnSpPr>
        <p:spPr>
          <a:xfrm>
            <a:off x="6307052" y="2401307"/>
            <a:ext cx="0" cy="16466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650FBFB0-2229-4BFF-B27A-DF2578932203}"/>
              </a:ext>
            </a:extLst>
          </p:cNvPr>
          <p:cNvSpPr>
            <a:spLocks/>
          </p:cNvSpPr>
          <p:nvPr/>
        </p:nvSpPr>
        <p:spPr bwMode="auto">
          <a:xfrm>
            <a:off x="4846060" y="2392389"/>
            <a:ext cx="2200212" cy="1655761"/>
          </a:xfrm>
          <a:custGeom>
            <a:avLst/>
            <a:gdLst/>
            <a:ahLst/>
            <a:cxnLst>
              <a:cxn ang="0">
                <a:pos x="70" y="2954"/>
              </a:cxn>
              <a:cxn ang="0">
                <a:pos x="146" y="2952"/>
              </a:cxn>
              <a:cxn ang="0">
                <a:pos x="223" y="2951"/>
              </a:cxn>
              <a:cxn ang="0">
                <a:pos x="299" y="2949"/>
              </a:cxn>
              <a:cxn ang="0">
                <a:pos x="375" y="2945"/>
              </a:cxn>
              <a:cxn ang="0">
                <a:pos x="451" y="2940"/>
              </a:cxn>
              <a:cxn ang="0">
                <a:pos x="527" y="2931"/>
              </a:cxn>
              <a:cxn ang="0">
                <a:pos x="604" y="2919"/>
              </a:cxn>
              <a:cxn ang="0">
                <a:pos x="680" y="2903"/>
              </a:cxn>
              <a:cxn ang="0">
                <a:pos x="756" y="2880"/>
              </a:cxn>
              <a:cxn ang="0">
                <a:pos x="832" y="2850"/>
              </a:cxn>
              <a:cxn ang="0">
                <a:pos x="908" y="2808"/>
              </a:cxn>
              <a:cxn ang="0">
                <a:pos x="985" y="2755"/>
              </a:cxn>
              <a:cxn ang="0">
                <a:pos x="1061" y="2686"/>
              </a:cxn>
              <a:cxn ang="0">
                <a:pos x="1137" y="2602"/>
              </a:cxn>
              <a:cxn ang="0">
                <a:pos x="1213" y="2497"/>
              </a:cxn>
              <a:cxn ang="0">
                <a:pos x="1289" y="2370"/>
              </a:cxn>
              <a:cxn ang="0">
                <a:pos x="1366" y="2222"/>
              </a:cxn>
              <a:cxn ang="0">
                <a:pos x="1442" y="2052"/>
              </a:cxn>
              <a:cxn ang="0">
                <a:pos x="1518" y="1861"/>
              </a:cxn>
              <a:cxn ang="0">
                <a:pos x="1594" y="1652"/>
              </a:cxn>
              <a:cxn ang="0">
                <a:pos x="1670" y="1429"/>
              </a:cxn>
              <a:cxn ang="0">
                <a:pos x="1747" y="1199"/>
              </a:cxn>
              <a:cxn ang="0">
                <a:pos x="1823" y="966"/>
              </a:cxn>
              <a:cxn ang="0">
                <a:pos x="1899" y="741"/>
              </a:cxn>
              <a:cxn ang="0">
                <a:pos x="1975" y="532"/>
              </a:cxn>
              <a:cxn ang="0">
                <a:pos x="2051" y="347"/>
              </a:cxn>
              <a:cxn ang="0">
                <a:pos x="2128" y="195"/>
              </a:cxn>
              <a:cxn ang="0">
                <a:pos x="2204" y="84"/>
              </a:cxn>
              <a:cxn ang="0">
                <a:pos x="2280" y="18"/>
              </a:cxn>
              <a:cxn ang="0">
                <a:pos x="2356" y="0"/>
              </a:cxn>
              <a:cxn ang="0">
                <a:pos x="2432" y="33"/>
              </a:cxn>
              <a:cxn ang="0">
                <a:pos x="2510" y="113"/>
              </a:cxn>
              <a:cxn ang="0">
                <a:pos x="2586" y="238"/>
              </a:cxn>
              <a:cxn ang="0">
                <a:pos x="2662" y="400"/>
              </a:cxn>
              <a:cxn ang="0">
                <a:pos x="2738" y="594"/>
              </a:cxn>
              <a:cxn ang="0">
                <a:pos x="2814" y="809"/>
              </a:cxn>
              <a:cxn ang="0">
                <a:pos x="2890" y="1037"/>
              </a:cxn>
              <a:cxn ang="0">
                <a:pos x="2967" y="1270"/>
              </a:cxn>
              <a:cxn ang="0">
                <a:pos x="3043" y="1499"/>
              </a:cxn>
              <a:cxn ang="0">
                <a:pos x="3119" y="1718"/>
              </a:cxn>
              <a:cxn ang="0">
                <a:pos x="3195" y="1922"/>
              </a:cxn>
              <a:cxn ang="0">
                <a:pos x="3271" y="2107"/>
              </a:cxn>
              <a:cxn ang="0">
                <a:pos x="3348" y="2270"/>
              </a:cxn>
              <a:cxn ang="0">
                <a:pos x="3424" y="2412"/>
              </a:cxn>
              <a:cxn ang="0">
                <a:pos x="3500" y="2531"/>
              </a:cxn>
              <a:cxn ang="0">
                <a:pos x="3576" y="2630"/>
              </a:cxn>
              <a:cxn ang="0">
                <a:pos x="3652" y="2709"/>
              </a:cxn>
              <a:cxn ang="0">
                <a:pos x="3729" y="2773"/>
              </a:cxn>
              <a:cxn ang="0">
                <a:pos x="3805" y="2822"/>
              </a:cxn>
              <a:cxn ang="0">
                <a:pos x="3881" y="2860"/>
              </a:cxn>
              <a:cxn ang="0">
                <a:pos x="3957" y="2888"/>
              </a:cxn>
              <a:cxn ang="0">
                <a:pos x="4033" y="2908"/>
              </a:cxn>
              <a:cxn ang="0">
                <a:pos x="4110" y="2923"/>
              </a:cxn>
              <a:cxn ang="0">
                <a:pos x="4186" y="2933"/>
              </a:cxn>
              <a:cxn ang="0">
                <a:pos x="4262" y="2941"/>
              </a:cxn>
              <a:cxn ang="0">
                <a:pos x="4338" y="2946"/>
              </a:cxn>
              <a:cxn ang="0">
                <a:pos x="4414" y="2950"/>
              </a:cxn>
              <a:cxn ang="0">
                <a:pos x="4491" y="2951"/>
              </a:cxn>
              <a:cxn ang="0">
                <a:pos x="4567" y="2952"/>
              </a:cxn>
              <a:cxn ang="0">
                <a:pos x="4643" y="2954"/>
              </a:cxn>
            </a:cxnLst>
            <a:rect l="0" t="0" r="r" b="b"/>
            <a:pathLst>
              <a:path w="4690" h="2954">
                <a:moveTo>
                  <a:pt x="0" y="2954"/>
                </a:moveTo>
                <a:lnTo>
                  <a:pt x="5" y="2954"/>
                </a:lnTo>
                <a:lnTo>
                  <a:pt x="11" y="2954"/>
                </a:lnTo>
                <a:lnTo>
                  <a:pt x="18" y="2954"/>
                </a:lnTo>
                <a:lnTo>
                  <a:pt x="23" y="2954"/>
                </a:lnTo>
                <a:lnTo>
                  <a:pt x="29" y="2954"/>
                </a:lnTo>
                <a:lnTo>
                  <a:pt x="35" y="2954"/>
                </a:lnTo>
                <a:lnTo>
                  <a:pt x="40" y="2954"/>
                </a:lnTo>
                <a:lnTo>
                  <a:pt x="47" y="2954"/>
                </a:lnTo>
                <a:lnTo>
                  <a:pt x="52" y="2954"/>
                </a:lnTo>
                <a:lnTo>
                  <a:pt x="58" y="2954"/>
                </a:lnTo>
                <a:lnTo>
                  <a:pt x="64" y="2954"/>
                </a:lnTo>
                <a:lnTo>
                  <a:pt x="70" y="2954"/>
                </a:lnTo>
                <a:lnTo>
                  <a:pt x="76" y="2954"/>
                </a:lnTo>
                <a:lnTo>
                  <a:pt x="82" y="2954"/>
                </a:lnTo>
                <a:lnTo>
                  <a:pt x="87" y="2954"/>
                </a:lnTo>
                <a:lnTo>
                  <a:pt x="94" y="2954"/>
                </a:lnTo>
                <a:lnTo>
                  <a:pt x="99" y="2954"/>
                </a:lnTo>
                <a:lnTo>
                  <a:pt x="105" y="2954"/>
                </a:lnTo>
                <a:lnTo>
                  <a:pt x="111" y="2954"/>
                </a:lnTo>
                <a:lnTo>
                  <a:pt x="116" y="2954"/>
                </a:lnTo>
                <a:lnTo>
                  <a:pt x="123" y="2952"/>
                </a:lnTo>
                <a:lnTo>
                  <a:pt x="129" y="2952"/>
                </a:lnTo>
                <a:lnTo>
                  <a:pt x="134" y="2952"/>
                </a:lnTo>
                <a:lnTo>
                  <a:pt x="140" y="2952"/>
                </a:lnTo>
                <a:lnTo>
                  <a:pt x="146" y="2952"/>
                </a:lnTo>
                <a:lnTo>
                  <a:pt x="152" y="2952"/>
                </a:lnTo>
                <a:lnTo>
                  <a:pt x="158" y="2952"/>
                </a:lnTo>
                <a:lnTo>
                  <a:pt x="163" y="2952"/>
                </a:lnTo>
                <a:lnTo>
                  <a:pt x="170" y="2952"/>
                </a:lnTo>
                <a:lnTo>
                  <a:pt x="176" y="2952"/>
                </a:lnTo>
                <a:lnTo>
                  <a:pt x="181" y="2952"/>
                </a:lnTo>
                <a:lnTo>
                  <a:pt x="187" y="2952"/>
                </a:lnTo>
                <a:lnTo>
                  <a:pt x="194" y="2951"/>
                </a:lnTo>
                <a:lnTo>
                  <a:pt x="199" y="2951"/>
                </a:lnTo>
                <a:lnTo>
                  <a:pt x="205" y="2951"/>
                </a:lnTo>
                <a:lnTo>
                  <a:pt x="210" y="2951"/>
                </a:lnTo>
                <a:lnTo>
                  <a:pt x="216" y="2951"/>
                </a:lnTo>
                <a:lnTo>
                  <a:pt x="223" y="2951"/>
                </a:lnTo>
                <a:lnTo>
                  <a:pt x="228" y="2951"/>
                </a:lnTo>
                <a:lnTo>
                  <a:pt x="234" y="2951"/>
                </a:lnTo>
                <a:lnTo>
                  <a:pt x="240" y="2951"/>
                </a:lnTo>
                <a:lnTo>
                  <a:pt x="246" y="2950"/>
                </a:lnTo>
                <a:lnTo>
                  <a:pt x="252" y="2950"/>
                </a:lnTo>
                <a:lnTo>
                  <a:pt x="257" y="2950"/>
                </a:lnTo>
                <a:lnTo>
                  <a:pt x="263" y="2950"/>
                </a:lnTo>
                <a:lnTo>
                  <a:pt x="270" y="2950"/>
                </a:lnTo>
                <a:lnTo>
                  <a:pt x="275" y="2950"/>
                </a:lnTo>
                <a:lnTo>
                  <a:pt x="281" y="2950"/>
                </a:lnTo>
                <a:lnTo>
                  <a:pt x="287" y="2949"/>
                </a:lnTo>
                <a:lnTo>
                  <a:pt x="292" y="2949"/>
                </a:lnTo>
                <a:lnTo>
                  <a:pt x="299" y="2949"/>
                </a:lnTo>
                <a:lnTo>
                  <a:pt x="305" y="2949"/>
                </a:lnTo>
                <a:lnTo>
                  <a:pt x="310" y="2949"/>
                </a:lnTo>
                <a:lnTo>
                  <a:pt x="316" y="2947"/>
                </a:lnTo>
                <a:lnTo>
                  <a:pt x="322" y="2947"/>
                </a:lnTo>
                <a:lnTo>
                  <a:pt x="328" y="2947"/>
                </a:lnTo>
                <a:lnTo>
                  <a:pt x="334" y="2947"/>
                </a:lnTo>
                <a:lnTo>
                  <a:pt x="339" y="2947"/>
                </a:lnTo>
                <a:lnTo>
                  <a:pt x="346" y="2946"/>
                </a:lnTo>
                <a:lnTo>
                  <a:pt x="352" y="2946"/>
                </a:lnTo>
                <a:lnTo>
                  <a:pt x="357" y="2946"/>
                </a:lnTo>
                <a:lnTo>
                  <a:pt x="363" y="2946"/>
                </a:lnTo>
                <a:lnTo>
                  <a:pt x="368" y="2945"/>
                </a:lnTo>
                <a:lnTo>
                  <a:pt x="375" y="2945"/>
                </a:lnTo>
                <a:lnTo>
                  <a:pt x="381" y="2945"/>
                </a:lnTo>
                <a:lnTo>
                  <a:pt x="386" y="2943"/>
                </a:lnTo>
                <a:lnTo>
                  <a:pt x="392" y="2943"/>
                </a:lnTo>
                <a:lnTo>
                  <a:pt x="399" y="2943"/>
                </a:lnTo>
                <a:lnTo>
                  <a:pt x="404" y="2943"/>
                </a:lnTo>
                <a:lnTo>
                  <a:pt x="410" y="2942"/>
                </a:lnTo>
                <a:lnTo>
                  <a:pt x="415" y="2942"/>
                </a:lnTo>
                <a:lnTo>
                  <a:pt x="422" y="2941"/>
                </a:lnTo>
                <a:lnTo>
                  <a:pt x="428" y="2941"/>
                </a:lnTo>
                <a:lnTo>
                  <a:pt x="433" y="2941"/>
                </a:lnTo>
                <a:lnTo>
                  <a:pt x="439" y="2940"/>
                </a:lnTo>
                <a:lnTo>
                  <a:pt x="446" y="2940"/>
                </a:lnTo>
                <a:lnTo>
                  <a:pt x="451" y="2940"/>
                </a:lnTo>
                <a:lnTo>
                  <a:pt x="457" y="2938"/>
                </a:lnTo>
                <a:lnTo>
                  <a:pt x="463" y="2938"/>
                </a:lnTo>
                <a:lnTo>
                  <a:pt x="468" y="2937"/>
                </a:lnTo>
                <a:lnTo>
                  <a:pt x="475" y="2937"/>
                </a:lnTo>
                <a:lnTo>
                  <a:pt x="480" y="2936"/>
                </a:lnTo>
                <a:lnTo>
                  <a:pt x="486" y="2936"/>
                </a:lnTo>
                <a:lnTo>
                  <a:pt x="492" y="2935"/>
                </a:lnTo>
                <a:lnTo>
                  <a:pt x="498" y="2935"/>
                </a:lnTo>
                <a:lnTo>
                  <a:pt x="504" y="2933"/>
                </a:lnTo>
                <a:lnTo>
                  <a:pt x="510" y="2933"/>
                </a:lnTo>
                <a:lnTo>
                  <a:pt x="515" y="2932"/>
                </a:lnTo>
                <a:lnTo>
                  <a:pt x="522" y="2932"/>
                </a:lnTo>
                <a:lnTo>
                  <a:pt x="527" y="2931"/>
                </a:lnTo>
                <a:lnTo>
                  <a:pt x="533" y="2931"/>
                </a:lnTo>
                <a:lnTo>
                  <a:pt x="539" y="2930"/>
                </a:lnTo>
                <a:lnTo>
                  <a:pt x="544" y="2928"/>
                </a:lnTo>
                <a:lnTo>
                  <a:pt x="551" y="2928"/>
                </a:lnTo>
                <a:lnTo>
                  <a:pt x="557" y="2927"/>
                </a:lnTo>
                <a:lnTo>
                  <a:pt x="562" y="2926"/>
                </a:lnTo>
                <a:lnTo>
                  <a:pt x="568" y="2926"/>
                </a:lnTo>
                <a:lnTo>
                  <a:pt x="574" y="2924"/>
                </a:lnTo>
                <a:lnTo>
                  <a:pt x="580" y="2923"/>
                </a:lnTo>
                <a:lnTo>
                  <a:pt x="586" y="2922"/>
                </a:lnTo>
                <a:lnTo>
                  <a:pt x="591" y="2922"/>
                </a:lnTo>
                <a:lnTo>
                  <a:pt x="598" y="2921"/>
                </a:lnTo>
                <a:lnTo>
                  <a:pt x="604" y="2919"/>
                </a:lnTo>
                <a:lnTo>
                  <a:pt x="609" y="2918"/>
                </a:lnTo>
                <a:lnTo>
                  <a:pt x="615" y="2917"/>
                </a:lnTo>
                <a:lnTo>
                  <a:pt x="622" y="2916"/>
                </a:lnTo>
                <a:lnTo>
                  <a:pt x="627" y="2914"/>
                </a:lnTo>
                <a:lnTo>
                  <a:pt x="633" y="2913"/>
                </a:lnTo>
                <a:lnTo>
                  <a:pt x="638" y="2912"/>
                </a:lnTo>
                <a:lnTo>
                  <a:pt x="644" y="2911"/>
                </a:lnTo>
                <a:lnTo>
                  <a:pt x="651" y="2909"/>
                </a:lnTo>
                <a:lnTo>
                  <a:pt x="656" y="2908"/>
                </a:lnTo>
                <a:lnTo>
                  <a:pt x="662" y="2907"/>
                </a:lnTo>
                <a:lnTo>
                  <a:pt x="668" y="2905"/>
                </a:lnTo>
                <a:lnTo>
                  <a:pt x="674" y="2904"/>
                </a:lnTo>
                <a:lnTo>
                  <a:pt x="680" y="2903"/>
                </a:lnTo>
                <a:lnTo>
                  <a:pt x="685" y="2902"/>
                </a:lnTo>
                <a:lnTo>
                  <a:pt x="691" y="2899"/>
                </a:lnTo>
                <a:lnTo>
                  <a:pt x="698" y="2898"/>
                </a:lnTo>
                <a:lnTo>
                  <a:pt x="703" y="2897"/>
                </a:lnTo>
                <a:lnTo>
                  <a:pt x="709" y="2895"/>
                </a:lnTo>
                <a:lnTo>
                  <a:pt x="715" y="2893"/>
                </a:lnTo>
                <a:lnTo>
                  <a:pt x="720" y="2892"/>
                </a:lnTo>
                <a:lnTo>
                  <a:pt x="727" y="2889"/>
                </a:lnTo>
                <a:lnTo>
                  <a:pt x="733" y="2888"/>
                </a:lnTo>
                <a:lnTo>
                  <a:pt x="738" y="2886"/>
                </a:lnTo>
                <a:lnTo>
                  <a:pt x="744" y="2884"/>
                </a:lnTo>
                <a:lnTo>
                  <a:pt x="750" y="2881"/>
                </a:lnTo>
                <a:lnTo>
                  <a:pt x="756" y="2880"/>
                </a:lnTo>
                <a:lnTo>
                  <a:pt x="762" y="2878"/>
                </a:lnTo>
                <a:lnTo>
                  <a:pt x="767" y="2876"/>
                </a:lnTo>
                <a:lnTo>
                  <a:pt x="774" y="2874"/>
                </a:lnTo>
                <a:lnTo>
                  <a:pt x="780" y="2871"/>
                </a:lnTo>
                <a:lnTo>
                  <a:pt x="785" y="2869"/>
                </a:lnTo>
                <a:lnTo>
                  <a:pt x="791" y="2868"/>
                </a:lnTo>
                <a:lnTo>
                  <a:pt x="796" y="2865"/>
                </a:lnTo>
                <a:lnTo>
                  <a:pt x="803" y="2862"/>
                </a:lnTo>
                <a:lnTo>
                  <a:pt x="809" y="2860"/>
                </a:lnTo>
                <a:lnTo>
                  <a:pt x="814" y="2857"/>
                </a:lnTo>
                <a:lnTo>
                  <a:pt x="820" y="2855"/>
                </a:lnTo>
                <a:lnTo>
                  <a:pt x="827" y="2852"/>
                </a:lnTo>
                <a:lnTo>
                  <a:pt x="832" y="2850"/>
                </a:lnTo>
                <a:lnTo>
                  <a:pt x="838" y="2846"/>
                </a:lnTo>
                <a:lnTo>
                  <a:pt x="843" y="2843"/>
                </a:lnTo>
                <a:lnTo>
                  <a:pt x="850" y="2841"/>
                </a:lnTo>
                <a:lnTo>
                  <a:pt x="856" y="2838"/>
                </a:lnTo>
                <a:lnTo>
                  <a:pt x="861" y="2835"/>
                </a:lnTo>
                <a:lnTo>
                  <a:pt x="867" y="2832"/>
                </a:lnTo>
                <a:lnTo>
                  <a:pt x="874" y="2828"/>
                </a:lnTo>
                <a:lnTo>
                  <a:pt x="879" y="2826"/>
                </a:lnTo>
                <a:lnTo>
                  <a:pt x="885" y="2822"/>
                </a:lnTo>
                <a:lnTo>
                  <a:pt x="891" y="2818"/>
                </a:lnTo>
                <a:lnTo>
                  <a:pt x="896" y="2816"/>
                </a:lnTo>
                <a:lnTo>
                  <a:pt x="903" y="2812"/>
                </a:lnTo>
                <a:lnTo>
                  <a:pt x="908" y="2808"/>
                </a:lnTo>
                <a:lnTo>
                  <a:pt x="914" y="2804"/>
                </a:lnTo>
                <a:lnTo>
                  <a:pt x="920" y="2800"/>
                </a:lnTo>
                <a:lnTo>
                  <a:pt x="926" y="2797"/>
                </a:lnTo>
                <a:lnTo>
                  <a:pt x="932" y="2793"/>
                </a:lnTo>
                <a:lnTo>
                  <a:pt x="938" y="2789"/>
                </a:lnTo>
                <a:lnTo>
                  <a:pt x="943" y="2785"/>
                </a:lnTo>
                <a:lnTo>
                  <a:pt x="950" y="2781"/>
                </a:lnTo>
                <a:lnTo>
                  <a:pt x="955" y="2776"/>
                </a:lnTo>
                <a:lnTo>
                  <a:pt x="961" y="2773"/>
                </a:lnTo>
                <a:lnTo>
                  <a:pt x="967" y="2769"/>
                </a:lnTo>
                <a:lnTo>
                  <a:pt x="972" y="2764"/>
                </a:lnTo>
                <a:lnTo>
                  <a:pt x="979" y="2760"/>
                </a:lnTo>
                <a:lnTo>
                  <a:pt x="985" y="2755"/>
                </a:lnTo>
                <a:lnTo>
                  <a:pt x="990" y="2750"/>
                </a:lnTo>
                <a:lnTo>
                  <a:pt x="996" y="2745"/>
                </a:lnTo>
                <a:lnTo>
                  <a:pt x="1003" y="2741"/>
                </a:lnTo>
                <a:lnTo>
                  <a:pt x="1008" y="2736"/>
                </a:lnTo>
                <a:lnTo>
                  <a:pt x="1014" y="2731"/>
                </a:lnTo>
                <a:lnTo>
                  <a:pt x="1019" y="2726"/>
                </a:lnTo>
                <a:lnTo>
                  <a:pt x="1026" y="2721"/>
                </a:lnTo>
                <a:lnTo>
                  <a:pt x="1032" y="2714"/>
                </a:lnTo>
                <a:lnTo>
                  <a:pt x="1037" y="2709"/>
                </a:lnTo>
                <a:lnTo>
                  <a:pt x="1043" y="2704"/>
                </a:lnTo>
                <a:lnTo>
                  <a:pt x="1050" y="2698"/>
                </a:lnTo>
                <a:lnTo>
                  <a:pt x="1055" y="2693"/>
                </a:lnTo>
                <a:lnTo>
                  <a:pt x="1061" y="2686"/>
                </a:lnTo>
                <a:lnTo>
                  <a:pt x="1066" y="2680"/>
                </a:lnTo>
                <a:lnTo>
                  <a:pt x="1072" y="2675"/>
                </a:lnTo>
                <a:lnTo>
                  <a:pt x="1079" y="2669"/>
                </a:lnTo>
                <a:lnTo>
                  <a:pt x="1084" y="2662"/>
                </a:lnTo>
                <a:lnTo>
                  <a:pt x="1090" y="2656"/>
                </a:lnTo>
                <a:lnTo>
                  <a:pt x="1096" y="2650"/>
                </a:lnTo>
                <a:lnTo>
                  <a:pt x="1102" y="2642"/>
                </a:lnTo>
                <a:lnTo>
                  <a:pt x="1108" y="2636"/>
                </a:lnTo>
                <a:lnTo>
                  <a:pt x="1113" y="2630"/>
                </a:lnTo>
                <a:lnTo>
                  <a:pt x="1119" y="2622"/>
                </a:lnTo>
                <a:lnTo>
                  <a:pt x="1126" y="2616"/>
                </a:lnTo>
                <a:lnTo>
                  <a:pt x="1131" y="2608"/>
                </a:lnTo>
                <a:lnTo>
                  <a:pt x="1137" y="2602"/>
                </a:lnTo>
                <a:lnTo>
                  <a:pt x="1143" y="2594"/>
                </a:lnTo>
                <a:lnTo>
                  <a:pt x="1148" y="2586"/>
                </a:lnTo>
                <a:lnTo>
                  <a:pt x="1155" y="2579"/>
                </a:lnTo>
                <a:lnTo>
                  <a:pt x="1161" y="2571"/>
                </a:lnTo>
                <a:lnTo>
                  <a:pt x="1166" y="2564"/>
                </a:lnTo>
                <a:lnTo>
                  <a:pt x="1172" y="2555"/>
                </a:lnTo>
                <a:lnTo>
                  <a:pt x="1178" y="2547"/>
                </a:lnTo>
                <a:lnTo>
                  <a:pt x="1184" y="2538"/>
                </a:lnTo>
                <a:lnTo>
                  <a:pt x="1190" y="2531"/>
                </a:lnTo>
                <a:lnTo>
                  <a:pt x="1195" y="2522"/>
                </a:lnTo>
                <a:lnTo>
                  <a:pt x="1202" y="2514"/>
                </a:lnTo>
                <a:lnTo>
                  <a:pt x="1208" y="2505"/>
                </a:lnTo>
                <a:lnTo>
                  <a:pt x="1213" y="2497"/>
                </a:lnTo>
                <a:lnTo>
                  <a:pt x="1219" y="2488"/>
                </a:lnTo>
                <a:lnTo>
                  <a:pt x="1224" y="2479"/>
                </a:lnTo>
                <a:lnTo>
                  <a:pt x="1231" y="2469"/>
                </a:lnTo>
                <a:lnTo>
                  <a:pt x="1237" y="2460"/>
                </a:lnTo>
                <a:lnTo>
                  <a:pt x="1242" y="2450"/>
                </a:lnTo>
                <a:lnTo>
                  <a:pt x="1248" y="2441"/>
                </a:lnTo>
                <a:lnTo>
                  <a:pt x="1255" y="2431"/>
                </a:lnTo>
                <a:lnTo>
                  <a:pt x="1260" y="2422"/>
                </a:lnTo>
                <a:lnTo>
                  <a:pt x="1266" y="2412"/>
                </a:lnTo>
                <a:lnTo>
                  <a:pt x="1272" y="2402"/>
                </a:lnTo>
                <a:lnTo>
                  <a:pt x="1278" y="2392"/>
                </a:lnTo>
                <a:lnTo>
                  <a:pt x="1284" y="2380"/>
                </a:lnTo>
                <a:lnTo>
                  <a:pt x="1289" y="2370"/>
                </a:lnTo>
                <a:lnTo>
                  <a:pt x="1295" y="2360"/>
                </a:lnTo>
                <a:lnTo>
                  <a:pt x="1302" y="2348"/>
                </a:lnTo>
                <a:lnTo>
                  <a:pt x="1307" y="2338"/>
                </a:lnTo>
                <a:lnTo>
                  <a:pt x="1313" y="2327"/>
                </a:lnTo>
                <a:lnTo>
                  <a:pt x="1319" y="2316"/>
                </a:lnTo>
                <a:lnTo>
                  <a:pt x="1324" y="2304"/>
                </a:lnTo>
                <a:lnTo>
                  <a:pt x="1331" y="2293"/>
                </a:lnTo>
                <a:lnTo>
                  <a:pt x="1336" y="2281"/>
                </a:lnTo>
                <a:lnTo>
                  <a:pt x="1342" y="2270"/>
                </a:lnTo>
                <a:lnTo>
                  <a:pt x="1348" y="2259"/>
                </a:lnTo>
                <a:lnTo>
                  <a:pt x="1354" y="2246"/>
                </a:lnTo>
                <a:lnTo>
                  <a:pt x="1360" y="2235"/>
                </a:lnTo>
                <a:lnTo>
                  <a:pt x="1366" y="2222"/>
                </a:lnTo>
                <a:lnTo>
                  <a:pt x="1371" y="2210"/>
                </a:lnTo>
                <a:lnTo>
                  <a:pt x="1378" y="2198"/>
                </a:lnTo>
                <a:lnTo>
                  <a:pt x="1383" y="2185"/>
                </a:lnTo>
                <a:lnTo>
                  <a:pt x="1389" y="2173"/>
                </a:lnTo>
                <a:lnTo>
                  <a:pt x="1395" y="2160"/>
                </a:lnTo>
                <a:lnTo>
                  <a:pt x="1400" y="2146"/>
                </a:lnTo>
                <a:lnTo>
                  <a:pt x="1407" y="2133"/>
                </a:lnTo>
                <a:lnTo>
                  <a:pt x="1413" y="2121"/>
                </a:lnTo>
                <a:lnTo>
                  <a:pt x="1418" y="2107"/>
                </a:lnTo>
                <a:lnTo>
                  <a:pt x="1424" y="2094"/>
                </a:lnTo>
                <a:lnTo>
                  <a:pt x="1431" y="2080"/>
                </a:lnTo>
                <a:lnTo>
                  <a:pt x="1436" y="2066"/>
                </a:lnTo>
                <a:lnTo>
                  <a:pt x="1442" y="2052"/>
                </a:lnTo>
                <a:lnTo>
                  <a:pt x="1447" y="2038"/>
                </a:lnTo>
                <a:lnTo>
                  <a:pt x="1454" y="2024"/>
                </a:lnTo>
                <a:lnTo>
                  <a:pt x="1460" y="2010"/>
                </a:lnTo>
                <a:lnTo>
                  <a:pt x="1465" y="1995"/>
                </a:lnTo>
                <a:lnTo>
                  <a:pt x="1471" y="1981"/>
                </a:lnTo>
                <a:lnTo>
                  <a:pt x="1478" y="1966"/>
                </a:lnTo>
                <a:lnTo>
                  <a:pt x="1483" y="1952"/>
                </a:lnTo>
                <a:lnTo>
                  <a:pt x="1489" y="1937"/>
                </a:lnTo>
                <a:lnTo>
                  <a:pt x="1494" y="1922"/>
                </a:lnTo>
                <a:lnTo>
                  <a:pt x="1500" y="1907"/>
                </a:lnTo>
                <a:lnTo>
                  <a:pt x="1507" y="1891"/>
                </a:lnTo>
                <a:lnTo>
                  <a:pt x="1512" y="1876"/>
                </a:lnTo>
                <a:lnTo>
                  <a:pt x="1518" y="1861"/>
                </a:lnTo>
                <a:lnTo>
                  <a:pt x="1524" y="1846"/>
                </a:lnTo>
                <a:lnTo>
                  <a:pt x="1530" y="1831"/>
                </a:lnTo>
                <a:lnTo>
                  <a:pt x="1536" y="1814"/>
                </a:lnTo>
                <a:lnTo>
                  <a:pt x="1542" y="1799"/>
                </a:lnTo>
                <a:lnTo>
                  <a:pt x="1547" y="1783"/>
                </a:lnTo>
                <a:lnTo>
                  <a:pt x="1554" y="1767"/>
                </a:lnTo>
                <a:lnTo>
                  <a:pt x="1559" y="1751"/>
                </a:lnTo>
                <a:lnTo>
                  <a:pt x="1565" y="1734"/>
                </a:lnTo>
                <a:lnTo>
                  <a:pt x="1571" y="1718"/>
                </a:lnTo>
                <a:lnTo>
                  <a:pt x="1576" y="1702"/>
                </a:lnTo>
                <a:lnTo>
                  <a:pt x="1583" y="1685"/>
                </a:lnTo>
                <a:lnTo>
                  <a:pt x="1589" y="1669"/>
                </a:lnTo>
                <a:lnTo>
                  <a:pt x="1594" y="1652"/>
                </a:lnTo>
                <a:lnTo>
                  <a:pt x="1600" y="1636"/>
                </a:lnTo>
                <a:lnTo>
                  <a:pt x="1606" y="1619"/>
                </a:lnTo>
                <a:lnTo>
                  <a:pt x="1612" y="1602"/>
                </a:lnTo>
                <a:lnTo>
                  <a:pt x="1618" y="1585"/>
                </a:lnTo>
                <a:lnTo>
                  <a:pt x="1623" y="1569"/>
                </a:lnTo>
                <a:lnTo>
                  <a:pt x="1630" y="1551"/>
                </a:lnTo>
                <a:lnTo>
                  <a:pt x="1636" y="1533"/>
                </a:lnTo>
                <a:lnTo>
                  <a:pt x="1641" y="1517"/>
                </a:lnTo>
                <a:lnTo>
                  <a:pt x="1647" y="1499"/>
                </a:lnTo>
                <a:lnTo>
                  <a:pt x="1652" y="1481"/>
                </a:lnTo>
                <a:lnTo>
                  <a:pt x="1659" y="1465"/>
                </a:lnTo>
                <a:lnTo>
                  <a:pt x="1665" y="1447"/>
                </a:lnTo>
                <a:lnTo>
                  <a:pt x="1670" y="1429"/>
                </a:lnTo>
                <a:lnTo>
                  <a:pt x="1676" y="1412"/>
                </a:lnTo>
                <a:lnTo>
                  <a:pt x="1683" y="1394"/>
                </a:lnTo>
                <a:lnTo>
                  <a:pt x="1688" y="1376"/>
                </a:lnTo>
                <a:lnTo>
                  <a:pt x="1694" y="1359"/>
                </a:lnTo>
                <a:lnTo>
                  <a:pt x="1700" y="1341"/>
                </a:lnTo>
                <a:lnTo>
                  <a:pt x="1706" y="1323"/>
                </a:lnTo>
                <a:lnTo>
                  <a:pt x="1712" y="1305"/>
                </a:lnTo>
                <a:lnTo>
                  <a:pt x="1717" y="1288"/>
                </a:lnTo>
                <a:lnTo>
                  <a:pt x="1723" y="1270"/>
                </a:lnTo>
                <a:lnTo>
                  <a:pt x="1730" y="1252"/>
                </a:lnTo>
                <a:lnTo>
                  <a:pt x="1735" y="1234"/>
                </a:lnTo>
                <a:lnTo>
                  <a:pt x="1741" y="1217"/>
                </a:lnTo>
                <a:lnTo>
                  <a:pt x="1747" y="1199"/>
                </a:lnTo>
                <a:lnTo>
                  <a:pt x="1752" y="1180"/>
                </a:lnTo>
                <a:lnTo>
                  <a:pt x="1759" y="1162"/>
                </a:lnTo>
                <a:lnTo>
                  <a:pt x="1764" y="1145"/>
                </a:lnTo>
                <a:lnTo>
                  <a:pt x="1770" y="1127"/>
                </a:lnTo>
                <a:lnTo>
                  <a:pt x="1776" y="1109"/>
                </a:lnTo>
                <a:lnTo>
                  <a:pt x="1782" y="1091"/>
                </a:lnTo>
                <a:lnTo>
                  <a:pt x="1788" y="1072"/>
                </a:lnTo>
                <a:lnTo>
                  <a:pt x="1794" y="1055"/>
                </a:lnTo>
                <a:lnTo>
                  <a:pt x="1799" y="1037"/>
                </a:lnTo>
                <a:lnTo>
                  <a:pt x="1806" y="1019"/>
                </a:lnTo>
                <a:lnTo>
                  <a:pt x="1811" y="1002"/>
                </a:lnTo>
                <a:lnTo>
                  <a:pt x="1817" y="984"/>
                </a:lnTo>
                <a:lnTo>
                  <a:pt x="1823" y="966"/>
                </a:lnTo>
                <a:lnTo>
                  <a:pt x="1828" y="948"/>
                </a:lnTo>
                <a:lnTo>
                  <a:pt x="1835" y="931"/>
                </a:lnTo>
                <a:lnTo>
                  <a:pt x="1841" y="913"/>
                </a:lnTo>
                <a:lnTo>
                  <a:pt x="1846" y="895"/>
                </a:lnTo>
                <a:lnTo>
                  <a:pt x="1852" y="879"/>
                </a:lnTo>
                <a:lnTo>
                  <a:pt x="1859" y="861"/>
                </a:lnTo>
                <a:lnTo>
                  <a:pt x="1864" y="843"/>
                </a:lnTo>
                <a:lnTo>
                  <a:pt x="1870" y="827"/>
                </a:lnTo>
                <a:lnTo>
                  <a:pt x="1875" y="809"/>
                </a:lnTo>
                <a:lnTo>
                  <a:pt x="1882" y="791"/>
                </a:lnTo>
                <a:lnTo>
                  <a:pt x="1888" y="775"/>
                </a:lnTo>
                <a:lnTo>
                  <a:pt x="1893" y="758"/>
                </a:lnTo>
                <a:lnTo>
                  <a:pt x="1899" y="741"/>
                </a:lnTo>
                <a:lnTo>
                  <a:pt x="1906" y="724"/>
                </a:lnTo>
                <a:lnTo>
                  <a:pt x="1911" y="708"/>
                </a:lnTo>
                <a:lnTo>
                  <a:pt x="1917" y="691"/>
                </a:lnTo>
                <a:lnTo>
                  <a:pt x="1922" y="675"/>
                </a:lnTo>
                <a:lnTo>
                  <a:pt x="1928" y="658"/>
                </a:lnTo>
                <a:lnTo>
                  <a:pt x="1935" y="642"/>
                </a:lnTo>
                <a:lnTo>
                  <a:pt x="1940" y="626"/>
                </a:lnTo>
                <a:lnTo>
                  <a:pt x="1946" y="609"/>
                </a:lnTo>
                <a:lnTo>
                  <a:pt x="1952" y="594"/>
                </a:lnTo>
                <a:lnTo>
                  <a:pt x="1958" y="577"/>
                </a:lnTo>
                <a:lnTo>
                  <a:pt x="1964" y="562"/>
                </a:lnTo>
                <a:lnTo>
                  <a:pt x="1970" y="547"/>
                </a:lnTo>
                <a:lnTo>
                  <a:pt x="1975" y="532"/>
                </a:lnTo>
                <a:lnTo>
                  <a:pt x="1982" y="517"/>
                </a:lnTo>
                <a:lnTo>
                  <a:pt x="1987" y="501"/>
                </a:lnTo>
                <a:lnTo>
                  <a:pt x="1993" y="486"/>
                </a:lnTo>
                <a:lnTo>
                  <a:pt x="1999" y="472"/>
                </a:lnTo>
                <a:lnTo>
                  <a:pt x="2004" y="457"/>
                </a:lnTo>
                <a:lnTo>
                  <a:pt x="2011" y="443"/>
                </a:lnTo>
                <a:lnTo>
                  <a:pt x="2017" y="428"/>
                </a:lnTo>
                <a:lnTo>
                  <a:pt x="2022" y="414"/>
                </a:lnTo>
                <a:lnTo>
                  <a:pt x="2028" y="400"/>
                </a:lnTo>
                <a:lnTo>
                  <a:pt x="2034" y="386"/>
                </a:lnTo>
                <a:lnTo>
                  <a:pt x="2040" y="374"/>
                </a:lnTo>
                <a:lnTo>
                  <a:pt x="2046" y="360"/>
                </a:lnTo>
                <a:lnTo>
                  <a:pt x="2051" y="347"/>
                </a:lnTo>
                <a:lnTo>
                  <a:pt x="2058" y="334"/>
                </a:lnTo>
                <a:lnTo>
                  <a:pt x="2064" y="322"/>
                </a:lnTo>
                <a:lnTo>
                  <a:pt x="2069" y="309"/>
                </a:lnTo>
                <a:lnTo>
                  <a:pt x="2075" y="296"/>
                </a:lnTo>
                <a:lnTo>
                  <a:pt x="2080" y="284"/>
                </a:lnTo>
                <a:lnTo>
                  <a:pt x="2087" y="272"/>
                </a:lnTo>
                <a:lnTo>
                  <a:pt x="2093" y="261"/>
                </a:lnTo>
                <a:lnTo>
                  <a:pt x="2098" y="250"/>
                </a:lnTo>
                <a:lnTo>
                  <a:pt x="2104" y="238"/>
                </a:lnTo>
                <a:lnTo>
                  <a:pt x="2111" y="227"/>
                </a:lnTo>
                <a:lnTo>
                  <a:pt x="2116" y="217"/>
                </a:lnTo>
                <a:lnTo>
                  <a:pt x="2122" y="205"/>
                </a:lnTo>
                <a:lnTo>
                  <a:pt x="2128" y="195"/>
                </a:lnTo>
                <a:lnTo>
                  <a:pt x="2134" y="185"/>
                </a:lnTo>
                <a:lnTo>
                  <a:pt x="2140" y="175"/>
                </a:lnTo>
                <a:lnTo>
                  <a:pt x="2145" y="166"/>
                </a:lnTo>
                <a:lnTo>
                  <a:pt x="2151" y="156"/>
                </a:lnTo>
                <a:lnTo>
                  <a:pt x="2158" y="147"/>
                </a:lnTo>
                <a:lnTo>
                  <a:pt x="2163" y="138"/>
                </a:lnTo>
                <a:lnTo>
                  <a:pt x="2169" y="129"/>
                </a:lnTo>
                <a:lnTo>
                  <a:pt x="2175" y="122"/>
                </a:lnTo>
                <a:lnTo>
                  <a:pt x="2180" y="113"/>
                </a:lnTo>
                <a:lnTo>
                  <a:pt x="2187" y="105"/>
                </a:lnTo>
                <a:lnTo>
                  <a:pt x="2192" y="98"/>
                </a:lnTo>
                <a:lnTo>
                  <a:pt x="2198" y="90"/>
                </a:lnTo>
                <a:lnTo>
                  <a:pt x="2204" y="84"/>
                </a:lnTo>
                <a:lnTo>
                  <a:pt x="2210" y="76"/>
                </a:lnTo>
                <a:lnTo>
                  <a:pt x="2216" y="70"/>
                </a:lnTo>
                <a:lnTo>
                  <a:pt x="2222" y="63"/>
                </a:lnTo>
                <a:lnTo>
                  <a:pt x="2227" y="58"/>
                </a:lnTo>
                <a:lnTo>
                  <a:pt x="2234" y="52"/>
                </a:lnTo>
                <a:lnTo>
                  <a:pt x="2240" y="47"/>
                </a:lnTo>
                <a:lnTo>
                  <a:pt x="2245" y="42"/>
                </a:lnTo>
                <a:lnTo>
                  <a:pt x="2251" y="37"/>
                </a:lnTo>
                <a:lnTo>
                  <a:pt x="2256" y="33"/>
                </a:lnTo>
                <a:lnTo>
                  <a:pt x="2263" y="28"/>
                </a:lnTo>
                <a:lnTo>
                  <a:pt x="2269" y="24"/>
                </a:lnTo>
                <a:lnTo>
                  <a:pt x="2274" y="20"/>
                </a:lnTo>
                <a:lnTo>
                  <a:pt x="2280" y="18"/>
                </a:lnTo>
                <a:lnTo>
                  <a:pt x="2287" y="14"/>
                </a:lnTo>
                <a:lnTo>
                  <a:pt x="2292" y="12"/>
                </a:lnTo>
                <a:lnTo>
                  <a:pt x="2298" y="9"/>
                </a:lnTo>
                <a:lnTo>
                  <a:pt x="2303" y="6"/>
                </a:lnTo>
                <a:lnTo>
                  <a:pt x="2310" y="5"/>
                </a:lnTo>
                <a:lnTo>
                  <a:pt x="2316" y="3"/>
                </a:lnTo>
                <a:lnTo>
                  <a:pt x="2321" y="1"/>
                </a:lnTo>
                <a:lnTo>
                  <a:pt x="2327" y="1"/>
                </a:lnTo>
                <a:lnTo>
                  <a:pt x="2334" y="0"/>
                </a:lnTo>
                <a:lnTo>
                  <a:pt x="2339" y="0"/>
                </a:lnTo>
                <a:lnTo>
                  <a:pt x="2345" y="0"/>
                </a:lnTo>
                <a:lnTo>
                  <a:pt x="2350" y="0"/>
                </a:lnTo>
                <a:lnTo>
                  <a:pt x="2356" y="0"/>
                </a:lnTo>
                <a:lnTo>
                  <a:pt x="2363" y="1"/>
                </a:lnTo>
                <a:lnTo>
                  <a:pt x="2368" y="1"/>
                </a:lnTo>
                <a:lnTo>
                  <a:pt x="2374" y="3"/>
                </a:lnTo>
                <a:lnTo>
                  <a:pt x="2380" y="5"/>
                </a:lnTo>
                <a:lnTo>
                  <a:pt x="2386" y="6"/>
                </a:lnTo>
                <a:lnTo>
                  <a:pt x="2392" y="9"/>
                </a:lnTo>
                <a:lnTo>
                  <a:pt x="2398" y="12"/>
                </a:lnTo>
                <a:lnTo>
                  <a:pt x="2403" y="14"/>
                </a:lnTo>
                <a:lnTo>
                  <a:pt x="2410" y="18"/>
                </a:lnTo>
                <a:lnTo>
                  <a:pt x="2415" y="20"/>
                </a:lnTo>
                <a:lnTo>
                  <a:pt x="2421" y="24"/>
                </a:lnTo>
                <a:lnTo>
                  <a:pt x="2427" y="28"/>
                </a:lnTo>
                <a:lnTo>
                  <a:pt x="2432" y="33"/>
                </a:lnTo>
                <a:lnTo>
                  <a:pt x="2439" y="37"/>
                </a:lnTo>
                <a:lnTo>
                  <a:pt x="2445" y="42"/>
                </a:lnTo>
                <a:lnTo>
                  <a:pt x="2450" y="47"/>
                </a:lnTo>
                <a:lnTo>
                  <a:pt x="2456" y="52"/>
                </a:lnTo>
                <a:lnTo>
                  <a:pt x="2462" y="58"/>
                </a:lnTo>
                <a:lnTo>
                  <a:pt x="2468" y="63"/>
                </a:lnTo>
                <a:lnTo>
                  <a:pt x="2474" y="70"/>
                </a:lnTo>
                <a:lnTo>
                  <a:pt x="2479" y="76"/>
                </a:lnTo>
                <a:lnTo>
                  <a:pt x="2486" y="84"/>
                </a:lnTo>
                <a:lnTo>
                  <a:pt x="2492" y="90"/>
                </a:lnTo>
                <a:lnTo>
                  <a:pt x="2497" y="98"/>
                </a:lnTo>
                <a:lnTo>
                  <a:pt x="2503" y="105"/>
                </a:lnTo>
                <a:lnTo>
                  <a:pt x="2510" y="113"/>
                </a:lnTo>
                <a:lnTo>
                  <a:pt x="2515" y="122"/>
                </a:lnTo>
                <a:lnTo>
                  <a:pt x="2521" y="129"/>
                </a:lnTo>
                <a:lnTo>
                  <a:pt x="2526" y="138"/>
                </a:lnTo>
                <a:lnTo>
                  <a:pt x="2532" y="147"/>
                </a:lnTo>
                <a:lnTo>
                  <a:pt x="2539" y="156"/>
                </a:lnTo>
                <a:lnTo>
                  <a:pt x="2544" y="166"/>
                </a:lnTo>
                <a:lnTo>
                  <a:pt x="2550" y="175"/>
                </a:lnTo>
                <a:lnTo>
                  <a:pt x="2556" y="185"/>
                </a:lnTo>
                <a:lnTo>
                  <a:pt x="2562" y="195"/>
                </a:lnTo>
                <a:lnTo>
                  <a:pt x="2568" y="205"/>
                </a:lnTo>
                <a:lnTo>
                  <a:pt x="2573" y="217"/>
                </a:lnTo>
                <a:lnTo>
                  <a:pt x="2579" y="227"/>
                </a:lnTo>
                <a:lnTo>
                  <a:pt x="2586" y="238"/>
                </a:lnTo>
                <a:lnTo>
                  <a:pt x="2591" y="250"/>
                </a:lnTo>
                <a:lnTo>
                  <a:pt x="2597" y="261"/>
                </a:lnTo>
                <a:lnTo>
                  <a:pt x="2603" y="272"/>
                </a:lnTo>
                <a:lnTo>
                  <a:pt x="2608" y="284"/>
                </a:lnTo>
                <a:lnTo>
                  <a:pt x="2615" y="296"/>
                </a:lnTo>
                <a:lnTo>
                  <a:pt x="2620" y="309"/>
                </a:lnTo>
                <a:lnTo>
                  <a:pt x="2626" y="322"/>
                </a:lnTo>
                <a:lnTo>
                  <a:pt x="2632" y="334"/>
                </a:lnTo>
                <a:lnTo>
                  <a:pt x="2638" y="347"/>
                </a:lnTo>
                <a:lnTo>
                  <a:pt x="2644" y="360"/>
                </a:lnTo>
                <a:lnTo>
                  <a:pt x="2650" y="374"/>
                </a:lnTo>
                <a:lnTo>
                  <a:pt x="2655" y="386"/>
                </a:lnTo>
                <a:lnTo>
                  <a:pt x="2662" y="400"/>
                </a:lnTo>
                <a:lnTo>
                  <a:pt x="2668" y="414"/>
                </a:lnTo>
                <a:lnTo>
                  <a:pt x="2673" y="428"/>
                </a:lnTo>
                <a:lnTo>
                  <a:pt x="2679" y="443"/>
                </a:lnTo>
                <a:lnTo>
                  <a:pt x="2684" y="457"/>
                </a:lnTo>
                <a:lnTo>
                  <a:pt x="2691" y="472"/>
                </a:lnTo>
                <a:lnTo>
                  <a:pt x="2697" y="486"/>
                </a:lnTo>
                <a:lnTo>
                  <a:pt x="2702" y="501"/>
                </a:lnTo>
                <a:lnTo>
                  <a:pt x="2708" y="517"/>
                </a:lnTo>
                <a:lnTo>
                  <a:pt x="2715" y="532"/>
                </a:lnTo>
                <a:lnTo>
                  <a:pt x="2720" y="547"/>
                </a:lnTo>
                <a:lnTo>
                  <a:pt x="2726" y="562"/>
                </a:lnTo>
                <a:lnTo>
                  <a:pt x="2731" y="577"/>
                </a:lnTo>
                <a:lnTo>
                  <a:pt x="2738" y="594"/>
                </a:lnTo>
                <a:lnTo>
                  <a:pt x="2744" y="609"/>
                </a:lnTo>
                <a:lnTo>
                  <a:pt x="2749" y="626"/>
                </a:lnTo>
                <a:lnTo>
                  <a:pt x="2755" y="642"/>
                </a:lnTo>
                <a:lnTo>
                  <a:pt x="2762" y="658"/>
                </a:lnTo>
                <a:lnTo>
                  <a:pt x="2767" y="675"/>
                </a:lnTo>
                <a:lnTo>
                  <a:pt x="2773" y="691"/>
                </a:lnTo>
                <a:lnTo>
                  <a:pt x="2779" y="708"/>
                </a:lnTo>
                <a:lnTo>
                  <a:pt x="2784" y="724"/>
                </a:lnTo>
                <a:lnTo>
                  <a:pt x="2791" y="741"/>
                </a:lnTo>
                <a:lnTo>
                  <a:pt x="2796" y="758"/>
                </a:lnTo>
                <a:lnTo>
                  <a:pt x="2802" y="775"/>
                </a:lnTo>
                <a:lnTo>
                  <a:pt x="2808" y="791"/>
                </a:lnTo>
                <a:lnTo>
                  <a:pt x="2814" y="809"/>
                </a:lnTo>
                <a:lnTo>
                  <a:pt x="2820" y="827"/>
                </a:lnTo>
                <a:lnTo>
                  <a:pt x="2826" y="843"/>
                </a:lnTo>
                <a:lnTo>
                  <a:pt x="2831" y="861"/>
                </a:lnTo>
                <a:lnTo>
                  <a:pt x="2838" y="879"/>
                </a:lnTo>
                <a:lnTo>
                  <a:pt x="2843" y="895"/>
                </a:lnTo>
                <a:lnTo>
                  <a:pt x="2849" y="913"/>
                </a:lnTo>
                <a:lnTo>
                  <a:pt x="2855" y="931"/>
                </a:lnTo>
                <a:lnTo>
                  <a:pt x="2860" y="948"/>
                </a:lnTo>
                <a:lnTo>
                  <a:pt x="2867" y="966"/>
                </a:lnTo>
                <a:lnTo>
                  <a:pt x="2873" y="984"/>
                </a:lnTo>
                <a:lnTo>
                  <a:pt x="2878" y="1002"/>
                </a:lnTo>
                <a:lnTo>
                  <a:pt x="2884" y="1019"/>
                </a:lnTo>
                <a:lnTo>
                  <a:pt x="2890" y="1037"/>
                </a:lnTo>
                <a:lnTo>
                  <a:pt x="2896" y="1055"/>
                </a:lnTo>
                <a:lnTo>
                  <a:pt x="2902" y="1072"/>
                </a:lnTo>
                <a:lnTo>
                  <a:pt x="2907" y="1091"/>
                </a:lnTo>
                <a:lnTo>
                  <a:pt x="2914" y="1109"/>
                </a:lnTo>
                <a:lnTo>
                  <a:pt x="2920" y="1127"/>
                </a:lnTo>
                <a:lnTo>
                  <a:pt x="2925" y="1145"/>
                </a:lnTo>
                <a:lnTo>
                  <a:pt x="2931" y="1162"/>
                </a:lnTo>
                <a:lnTo>
                  <a:pt x="2938" y="1180"/>
                </a:lnTo>
                <a:lnTo>
                  <a:pt x="2943" y="1199"/>
                </a:lnTo>
                <a:lnTo>
                  <a:pt x="2949" y="1217"/>
                </a:lnTo>
                <a:lnTo>
                  <a:pt x="2954" y="1234"/>
                </a:lnTo>
                <a:lnTo>
                  <a:pt x="2960" y="1252"/>
                </a:lnTo>
                <a:lnTo>
                  <a:pt x="2967" y="1270"/>
                </a:lnTo>
                <a:lnTo>
                  <a:pt x="2972" y="1288"/>
                </a:lnTo>
                <a:lnTo>
                  <a:pt x="2978" y="1305"/>
                </a:lnTo>
                <a:lnTo>
                  <a:pt x="2984" y="1323"/>
                </a:lnTo>
                <a:lnTo>
                  <a:pt x="2990" y="1341"/>
                </a:lnTo>
                <a:lnTo>
                  <a:pt x="2996" y="1359"/>
                </a:lnTo>
                <a:lnTo>
                  <a:pt x="3001" y="1376"/>
                </a:lnTo>
                <a:lnTo>
                  <a:pt x="3007" y="1394"/>
                </a:lnTo>
                <a:lnTo>
                  <a:pt x="3014" y="1412"/>
                </a:lnTo>
                <a:lnTo>
                  <a:pt x="3019" y="1429"/>
                </a:lnTo>
                <a:lnTo>
                  <a:pt x="3025" y="1447"/>
                </a:lnTo>
                <a:lnTo>
                  <a:pt x="3031" y="1465"/>
                </a:lnTo>
                <a:lnTo>
                  <a:pt x="3036" y="1481"/>
                </a:lnTo>
                <a:lnTo>
                  <a:pt x="3043" y="1499"/>
                </a:lnTo>
                <a:lnTo>
                  <a:pt x="3049" y="1517"/>
                </a:lnTo>
                <a:lnTo>
                  <a:pt x="3054" y="1533"/>
                </a:lnTo>
                <a:lnTo>
                  <a:pt x="3060" y="1551"/>
                </a:lnTo>
                <a:lnTo>
                  <a:pt x="3066" y="1569"/>
                </a:lnTo>
                <a:lnTo>
                  <a:pt x="3072" y="1585"/>
                </a:lnTo>
                <a:lnTo>
                  <a:pt x="3078" y="1602"/>
                </a:lnTo>
                <a:lnTo>
                  <a:pt x="3083" y="1619"/>
                </a:lnTo>
                <a:lnTo>
                  <a:pt x="3090" y="1636"/>
                </a:lnTo>
                <a:lnTo>
                  <a:pt x="3096" y="1652"/>
                </a:lnTo>
                <a:lnTo>
                  <a:pt x="3101" y="1669"/>
                </a:lnTo>
                <a:lnTo>
                  <a:pt x="3107" y="1685"/>
                </a:lnTo>
                <a:lnTo>
                  <a:pt x="3112" y="1702"/>
                </a:lnTo>
                <a:lnTo>
                  <a:pt x="3119" y="1718"/>
                </a:lnTo>
                <a:lnTo>
                  <a:pt x="3125" y="1734"/>
                </a:lnTo>
                <a:lnTo>
                  <a:pt x="3130" y="1751"/>
                </a:lnTo>
                <a:lnTo>
                  <a:pt x="3136" y="1767"/>
                </a:lnTo>
                <a:lnTo>
                  <a:pt x="3143" y="1783"/>
                </a:lnTo>
                <a:lnTo>
                  <a:pt x="3148" y="1799"/>
                </a:lnTo>
                <a:lnTo>
                  <a:pt x="3154" y="1814"/>
                </a:lnTo>
                <a:lnTo>
                  <a:pt x="3159" y="1831"/>
                </a:lnTo>
                <a:lnTo>
                  <a:pt x="3166" y="1846"/>
                </a:lnTo>
                <a:lnTo>
                  <a:pt x="3172" y="1861"/>
                </a:lnTo>
                <a:lnTo>
                  <a:pt x="3177" y="1876"/>
                </a:lnTo>
                <a:lnTo>
                  <a:pt x="3183" y="1891"/>
                </a:lnTo>
                <a:lnTo>
                  <a:pt x="3190" y="1907"/>
                </a:lnTo>
                <a:lnTo>
                  <a:pt x="3195" y="1922"/>
                </a:lnTo>
                <a:lnTo>
                  <a:pt x="3201" y="1937"/>
                </a:lnTo>
                <a:lnTo>
                  <a:pt x="3207" y="1952"/>
                </a:lnTo>
                <a:lnTo>
                  <a:pt x="3212" y="1966"/>
                </a:lnTo>
                <a:lnTo>
                  <a:pt x="3219" y="1981"/>
                </a:lnTo>
                <a:lnTo>
                  <a:pt x="3224" y="1995"/>
                </a:lnTo>
                <a:lnTo>
                  <a:pt x="3230" y="2010"/>
                </a:lnTo>
                <a:lnTo>
                  <a:pt x="3236" y="2024"/>
                </a:lnTo>
                <a:lnTo>
                  <a:pt x="3242" y="2038"/>
                </a:lnTo>
                <a:lnTo>
                  <a:pt x="3248" y="2052"/>
                </a:lnTo>
                <a:lnTo>
                  <a:pt x="3254" y="2066"/>
                </a:lnTo>
                <a:lnTo>
                  <a:pt x="3259" y="2080"/>
                </a:lnTo>
                <a:lnTo>
                  <a:pt x="3266" y="2094"/>
                </a:lnTo>
                <a:lnTo>
                  <a:pt x="3271" y="2107"/>
                </a:lnTo>
                <a:lnTo>
                  <a:pt x="3277" y="2121"/>
                </a:lnTo>
                <a:lnTo>
                  <a:pt x="3283" y="2133"/>
                </a:lnTo>
                <a:lnTo>
                  <a:pt x="3288" y="2146"/>
                </a:lnTo>
                <a:lnTo>
                  <a:pt x="3295" y="2160"/>
                </a:lnTo>
                <a:lnTo>
                  <a:pt x="3301" y="2173"/>
                </a:lnTo>
                <a:lnTo>
                  <a:pt x="3306" y="2185"/>
                </a:lnTo>
                <a:lnTo>
                  <a:pt x="3312" y="2198"/>
                </a:lnTo>
                <a:lnTo>
                  <a:pt x="3318" y="2210"/>
                </a:lnTo>
                <a:lnTo>
                  <a:pt x="3324" y="2222"/>
                </a:lnTo>
                <a:lnTo>
                  <a:pt x="3330" y="2235"/>
                </a:lnTo>
                <a:lnTo>
                  <a:pt x="3335" y="2246"/>
                </a:lnTo>
                <a:lnTo>
                  <a:pt x="3342" y="2259"/>
                </a:lnTo>
                <a:lnTo>
                  <a:pt x="3348" y="2270"/>
                </a:lnTo>
                <a:lnTo>
                  <a:pt x="3353" y="2281"/>
                </a:lnTo>
                <a:lnTo>
                  <a:pt x="3359" y="2293"/>
                </a:lnTo>
                <a:lnTo>
                  <a:pt x="3366" y="2304"/>
                </a:lnTo>
                <a:lnTo>
                  <a:pt x="3371" y="2316"/>
                </a:lnTo>
                <a:lnTo>
                  <a:pt x="3377" y="2327"/>
                </a:lnTo>
                <a:lnTo>
                  <a:pt x="3382" y="2338"/>
                </a:lnTo>
                <a:lnTo>
                  <a:pt x="3388" y="2348"/>
                </a:lnTo>
                <a:lnTo>
                  <a:pt x="3395" y="2360"/>
                </a:lnTo>
                <a:lnTo>
                  <a:pt x="3400" y="2370"/>
                </a:lnTo>
                <a:lnTo>
                  <a:pt x="3406" y="2380"/>
                </a:lnTo>
                <a:lnTo>
                  <a:pt x="3412" y="2392"/>
                </a:lnTo>
                <a:lnTo>
                  <a:pt x="3418" y="2402"/>
                </a:lnTo>
                <a:lnTo>
                  <a:pt x="3424" y="2412"/>
                </a:lnTo>
                <a:lnTo>
                  <a:pt x="3429" y="2422"/>
                </a:lnTo>
                <a:lnTo>
                  <a:pt x="3435" y="2431"/>
                </a:lnTo>
                <a:lnTo>
                  <a:pt x="3442" y="2441"/>
                </a:lnTo>
                <a:lnTo>
                  <a:pt x="3447" y="2450"/>
                </a:lnTo>
                <a:lnTo>
                  <a:pt x="3453" y="2460"/>
                </a:lnTo>
                <a:lnTo>
                  <a:pt x="3459" y="2469"/>
                </a:lnTo>
                <a:lnTo>
                  <a:pt x="3464" y="2479"/>
                </a:lnTo>
                <a:lnTo>
                  <a:pt x="3471" y="2488"/>
                </a:lnTo>
                <a:lnTo>
                  <a:pt x="3477" y="2497"/>
                </a:lnTo>
                <a:lnTo>
                  <a:pt x="3482" y="2505"/>
                </a:lnTo>
                <a:lnTo>
                  <a:pt x="3488" y="2514"/>
                </a:lnTo>
                <a:lnTo>
                  <a:pt x="3494" y="2522"/>
                </a:lnTo>
                <a:lnTo>
                  <a:pt x="3500" y="2531"/>
                </a:lnTo>
                <a:lnTo>
                  <a:pt x="3506" y="2538"/>
                </a:lnTo>
                <a:lnTo>
                  <a:pt x="3511" y="2547"/>
                </a:lnTo>
                <a:lnTo>
                  <a:pt x="3518" y="2555"/>
                </a:lnTo>
                <a:lnTo>
                  <a:pt x="3524" y="2564"/>
                </a:lnTo>
                <a:lnTo>
                  <a:pt x="3529" y="2571"/>
                </a:lnTo>
                <a:lnTo>
                  <a:pt x="3535" y="2579"/>
                </a:lnTo>
                <a:lnTo>
                  <a:pt x="3540" y="2586"/>
                </a:lnTo>
                <a:lnTo>
                  <a:pt x="3547" y="2594"/>
                </a:lnTo>
                <a:lnTo>
                  <a:pt x="3553" y="2602"/>
                </a:lnTo>
                <a:lnTo>
                  <a:pt x="3558" y="2608"/>
                </a:lnTo>
                <a:lnTo>
                  <a:pt x="3564" y="2616"/>
                </a:lnTo>
                <a:lnTo>
                  <a:pt x="3571" y="2622"/>
                </a:lnTo>
                <a:lnTo>
                  <a:pt x="3576" y="2630"/>
                </a:lnTo>
                <a:lnTo>
                  <a:pt x="3582" y="2636"/>
                </a:lnTo>
                <a:lnTo>
                  <a:pt x="3587" y="2642"/>
                </a:lnTo>
                <a:lnTo>
                  <a:pt x="3594" y="2650"/>
                </a:lnTo>
                <a:lnTo>
                  <a:pt x="3600" y="2656"/>
                </a:lnTo>
                <a:lnTo>
                  <a:pt x="3605" y="2662"/>
                </a:lnTo>
                <a:lnTo>
                  <a:pt x="3611" y="2669"/>
                </a:lnTo>
                <a:lnTo>
                  <a:pt x="3618" y="2675"/>
                </a:lnTo>
                <a:lnTo>
                  <a:pt x="3623" y="2680"/>
                </a:lnTo>
                <a:lnTo>
                  <a:pt x="3629" y="2686"/>
                </a:lnTo>
                <a:lnTo>
                  <a:pt x="3635" y="2693"/>
                </a:lnTo>
                <a:lnTo>
                  <a:pt x="3640" y="2698"/>
                </a:lnTo>
                <a:lnTo>
                  <a:pt x="3647" y="2704"/>
                </a:lnTo>
                <a:lnTo>
                  <a:pt x="3652" y="2709"/>
                </a:lnTo>
                <a:lnTo>
                  <a:pt x="3658" y="2714"/>
                </a:lnTo>
                <a:lnTo>
                  <a:pt x="3664" y="2721"/>
                </a:lnTo>
                <a:lnTo>
                  <a:pt x="3670" y="2726"/>
                </a:lnTo>
                <a:lnTo>
                  <a:pt x="3676" y="2731"/>
                </a:lnTo>
                <a:lnTo>
                  <a:pt x="3682" y="2736"/>
                </a:lnTo>
                <a:lnTo>
                  <a:pt x="3687" y="2741"/>
                </a:lnTo>
                <a:lnTo>
                  <a:pt x="3694" y="2745"/>
                </a:lnTo>
                <a:lnTo>
                  <a:pt x="3699" y="2750"/>
                </a:lnTo>
                <a:lnTo>
                  <a:pt x="3705" y="2755"/>
                </a:lnTo>
                <a:lnTo>
                  <a:pt x="3711" y="2760"/>
                </a:lnTo>
                <a:lnTo>
                  <a:pt x="3716" y="2764"/>
                </a:lnTo>
                <a:lnTo>
                  <a:pt x="3723" y="2769"/>
                </a:lnTo>
                <a:lnTo>
                  <a:pt x="3729" y="2773"/>
                </a:lnTo>
                <a:lnTo>
                  <a:pt x="3734" y="2776"/>
                </a:lnTo>
                <a:lnTo>
                  <a:pt x="3740" y="2781"/>
                </a:lnTo>
                <a:lnTo>
                  <a:pt x="3747" y="2785"/>
                </a:lnTo>
                <a:lnTo>
                  <a:pt x="3752" y="2789"/>
                </a:lnTo>
                <a:lnTo>
                  <a:pt x="3758" y="2793"/>
                </a:lnTo>
                <a:lnTo>
                  <a:pt x="3763" y="2797"/>
                </a:lnTo>
                <a:lnTo>
                  <a:pt x="3770" y="2800"/>
                </a:lnTo>
                <a:lnTo>
                  <a:pt x="3776" y="2804"/>
                </a:lnTo>
                <a:lnTo>
                  <a:pt x="3781" y="2808"/>
                </a:lnTo>
                <a:lnTo>
                  <a:pt x="3787" y="2812"/>
                </a:lnTo>
                <a:lnTo>
                  <a:pt x="3794" y="2816"/>
                </a:lnTo>
                <a:lnTo>
                  <a:pt x="3799" y="2818"/>
                </a:lnTo>
                <a:lnTo>
                  <a:pt x="3805" y="2822"/>
                </a:lnTo>
                <a:lnTo>
                  <a:pt x="3810" y="2826"/>
                </a:lnTo>
                <a:lnTo>
                  <a:pt x="3816" y="2828"/>
                </a:lnTo>
                <a:lnTo>
                  <a:pt x="3823" y="2832"/>
                </a:lnTo>
                <a:lnTo>
                  <a:pt x="3828" y="2835"/>
                </a:lnTo>
                <a:lnTo>
                  <a:pt x="3834" y="2838"/>
                </a:lnTo>
                <a:lnTo>
                  <a:pt x="3840" y="2841"/>
                </a:lnTo>
                <a:lnTo>
                  <a:pt x="3846" y="2843"/>
                </a:lnTo>
                <a:lnTo>
                  <a:pt x="3852" y="2846"/>
                </a:lnTo>
                <a:lnTo>
                  <a:pt x="3857" y="2850"/>
                </a:lnTo>
                <a:lnTo>
                  <a:pt x="3863" y="2852"/>
                </a:lnTo>
                <a:lnTo>
                  <a:pt x="3870" y="2855"/>
                </a:lnTo>
                <a:lnTo>
                  <a:pt x="3875" y="2857"/>
                </a:lnTo>
                <a:lnTo>
                  <a:pt x="3881" y="2860"/>
                </a:lnTo>
                <a:lnTo>
                  <a:pt x="3887" y="2862"/>
                </a:lnTo>
                <a:lnTo>
                  <a:pt x="3892" y="2865"/>
                </a:lnTo>
                <a:lnTo>
                  <a:pt x="3899" y="2868"/>
                </a:lnTo>
                <a:lnTo>
                  <a:pt x="3905" y="2869"/>
                </a:lnTo>
                <a:lnTo>
                  <a:pt x="3910" y="2871"/>
                </a:lnTo>
                <a:lnTo>
                  <a:pt x="3916" y="2874"/>
                </a:lnTo>
                <a:lnTo>
                  <a:pt x="3922" y="2876"/>
                </a:lnTo>
                <a:lnTo>
                  <a:pt x="3928" y="2878"/>
                </a:lnTo>
                <a:lnTo>
                  <a:pt x="3934" y="2880"/>
                </a:lnTo>
                <a:lnTo>
                  <a:pt x="3939" y="2881"/>
                </a:lnTo>
                <a:lnTo>
                  <a:pt x="3946" y="2884"/>
                </a:lnTo>
                <a:lnTo>
                  <a:pt x="3952" y="2886"/>
                </a:lnTo>
                <a:lnTo>
                  <a:pt x="3957" y="2888"/>
                </a:lnTo>
                <a:lnTo>
                  <a:pt x="3963" y="2889"/>
                </a:lnTo>
                <a:lnTo>
                  <a:pt x="3968" y="2892"/>
                </a:lnTo>
                <a:lnTo>
                  <a:pt x="3975" y="2893"/>
                </a:lnTo>
                <a:lnTo>
                  <a:pt x="3981" y="2895"/>
                </a:lnTo>
                <a:lnTo>
                  <a:pt x="3986" y="2897"/>
                </a:lnTo>
                <a:lnTo>
                  <a:pt x="3992" y="2898"/>
                </a:lnTo>
                <a:lnTo>
                  <a:pt x="3999" y="2899"/>
                </a:lnTo>
                <a:lnTo>
                  <a:pt x="4004" y="2902"/>
                </a:lnTo>
                <a:lnTo>
                  <a:pt x="4010" y="2903"/>
                </a:lnTo>
                <a:lnTo>
                  <a:pt x="4017" y="2904"/>
                </a:lnTo>
                <a:lnTo>
                  <a:pt x="4022" y="2905"/>
                </a:lnTo>
                <a:lnTo>
                  <a:pt x="4028" y="2907"/>
                </a:lnTo>
                <a:lnTo>
                  <a:pt x="4033" y="2908"/>
                </a:lnTo>
                <a:lnTo>
                  <a:pt x="4039" y="2909"/>
                </a:lnTo>
                <a:lnTo>
                  <a:pt x="4046" y="2911"/>
                </a:lnTo>
                <a:lnTo>
                  <a:pt x="4051" y="2912"/>
                </a:lnTo>
                <a:lnTo>
                  <a:pt x="4057" y="2913"/>
                </a:lnTo>
                <a:lnTo>
                  <a:pt x="4063" y="2914"/>
                </a:lnTo>
                <a:lnTo>
                  <a:pt x="4068" y="2916"/>
                </a:lnTo>
                <a:lnTo>
                  <a:pt x="4075" y="2917"/>
                </a:lnTo>
                <a:lnTo>
                  <a:pt x="4080" y="2918"/>
                </a:lnTo>
                <a:lnTo>
                  <a:pt x="4086" y="2919"/>
                </a:lnTo>
                <a:lnTo>
                  <a:pt x="4092" y="2921"/>
                </a:lnTo>
                <a:lnTo>
                  <a:pt x="4098" y="2922"/>
                </a:lnTo>
                <a:lnTo>
                  <a:pt x="4104" y="2922"/>
                </a:lnTo>
                <a:lnTo>
                  <a:pt x="4110" y="2923"/>
                </a:lnTo>
                <a:lnTo>
                  <a:pt x="4115" y="2924"/>
                </a:lnTo>
                <a:lnTo>
                  <a:pt x="4122" y="2926"/>
                </a:lnTo>
                <a:lnTo>
                  <a:pt x="4127" y="2926"/>
                </a:lnTo>
                <a:lnTo>
                  <a:pt x="4133" y="2927"/>
                </a:lnTo>
                <a:lnTo>
                  <a:pt x="4139" y="2928"/>
                </a:lnTo>
                <a:lnTo>
                  <a:pt x="4144" y="2928"/>
                </a:lnTo>
                <a:lnTo>
                  <a:pt x="4151" y="2930"/>
                </a:lnTo>
                <a:lnTo>
                  <a:pt x="4157" y="2931"/>
                </a:lnTo>
                <a:lnTo>
                  <a:pt x="4162" y="2931"/>
                </a:lnTo>
                <a:lnTo>
                  <a:pt x="4168" y="2932"/>
                </a:lnTo>
                <a:lnTo>
                  <a:pt x="4175" y="2932"/>
                </a:lnTo>
                <a:lnTo>
                  <a:pt x="4180" y="2933"/>
                </a:lnTo>
                <a:lnTo>
                  <a:pt x="4186" y="2933"/>
                </a:lnTo>
                <a:lnTo>
                  <a:pt x="4191" y="2935"/>
                </a:lnTo>
                <a:lnTo>
                  <a:pt x="4198" y="2935"/>
                </a:lnTo>
                <a:lnTo>
                  <a:pt x="4204" y="2936"/>
                </a:lnTo>
                <a:lnTo>
                  <a:pt x="4209" y="2936"/>
                </a:lnTo>
                <a:lnTo>
                  <a:pt x="4215" y="2937"/>
                </a:lnTo>
                <a:lnTo>
                  <a:pt x="4222" y="2937"/>
                </a:lnTo>
                <a:lnTo>
                  <a:pt x="4227" y="2938"/>
                </a:lnTo>
                <a:lnTo>
                  <a:pt x="4233" y="2938"/>
                </a:lnTo>
                <a:lnTo>
                  <a:pt x="4238" y="2940"/>
                </a:lnTo>
                <a:lnTo>
                  <a:pt x="4244" y="2940"/>
                </a:lnTo>
                <a:lnTo>
                  <a:pt x="4251" y="2940"/>
                </a:lnTo>
                <a:lnTo>
                  <a:pt x="4256" y="2941"/>
                </a:lnTo>
                <a:lnTo>
                  <a:pt x="4262" y="2941"/>
                </a:lnTo>
                <a:lnTo>
                  <a:pt x="4269" y="2941"/>
                </a:lnTo>
                <a:lnTo>
                  <a:pt x="4274" y="2942"/>
                </a:lnTo>
                <a:lnTo>
                  <a:pt x="4280" y="2942"/>
                </a:lnTo>
                <a:lnTo>
                  <a:pt x="4286" y="2943"/>
                </a:lnTo>
                <a:lnTo>
                  <a:pt x="4291" y="2943"/>
                </a:lnTo>
                <a:lnTo>
                  <a:pt x="4298" y="2943"/>
                </a:lnTo>
                <a:lnTo>
                  <a:pt x="4303" y="2943"/>
                </a:lnTo>
                <a:lnTo>
                  <a:pt x="4309" y="2945"/>
                </a:lnTo>
                <a:lnTo>
                  <a:pt x="4315" y="2945"/>
                </a:lnTo>
                <a:lnTo>
                  <a:pt x="4320" y="2945"/>
                </a:lnTo>
                <a:lnTo>
                  <a:pt x="4327" y="2946"/>
                </a:lnTo>
                <a:lnTo>
                  <a:pt x="4333" y="2946"/>
                </a:lnTo>
                <a:lnTo>
                  <a:pt x="4338" y="2946"/>
                </a:lnTo>
                <a:lnTo>
                  <a:pt x="4344" y="2946"/>
                </a:lnTo>
                <a:lnTo>
                  <a:pt x="4350" y="2947"/>
                </a:lnTo>
                <a:lnTo>
                  <a:pt x="4356" y="2947"/>
                </a:lnTo>
                <a:lnTo>
                  <a:pt x="4362" y="2947"/>
                </a:lnTo>
                <a:lnTo>
                  <a:pt x="4367" y="2947"/>
                </a:lnTo>
                <a:lnTo>
                  <a:pt x="4374" y="2947"/>
                </a:lnTo>
                <a:lnTo>
                  <a:pt x="4380" y="2949"/>
                </a:lnTo>
                <a:lnTo>
                  <a:pt x="4385" y="2949"/>
                </a:lnTo>
                <a:lnTo>
                  <a:pt x="4391" y="2949"/>
                </a:lnTo>
                <a:lnTo>
                  <a:pt x="4396" y="2949"/>
                </a:lnTo>
                <a:lnTo>
                  <a:pt x="4403" y="2949"/>
                </a:lnTo>
                <a:lnTo>
                  <a:pt x="4409" y="2950"/>
                </a:lnTo>
                <a:lnTo>
                  <a:pt x="4414" y="2950"/>
                </a:lnTo>
                <a:lnTo>
                  <a:pt x="4420" y="2950"/>
                </a:lnTo>
                <a:lnTo>
                  <a:pt x="4427" y="2950"/>
                </a:lnTo>
                <a:lnTo>
                  <a:pt x="4432" y="2950"/>
                </a:lnTo>
                <a:lnTo>
                  <a:pt x="4438" y="2950"/>
                </a:lnTo>
                <a:lnTo>
                  <a:pt x="4445" y="2950"/>
                </a:lnTo>
                <a:lnTo>
                  <a:pt x="4450" y="2951"/>
                </a:lnTo>
                <a:lnTo>
                  <a:pt x="4456" y="2951"/>
                </a:lnTo>
                <a:lnTo>
                  <a:pt x="4461" y="2951"/>
                </a:lnTo>
                <a:lnTo>
                  <a:pt x="4467" y="2951"/>
                </a:lnTo>
                <a:lnTo>
                  <a:pt x="4474" y="2951"/>
                </a:lnTo>
                <a:lnTo>
                  <a:pt x="4479" y="2951"/>
                </a:lnTo>
                <a:lnTo>
                  <a:pt x="4485" y="2951"/>
                </a:lnTo>
                <a:lnTo>
                  <a:pt x="4491" y="2951"/>
                </a:lnTo>
                <a:lnTo>
                  <a:pt x="4496" y="2951"/>
                </a:lnTo>
                <a:lnTo>
                  <a:pt x="4503" y="2952"/>
                </a:lnTo>
                <a:lnTo>
                  <a:pt x="4508" y="2952"/>
                </a:lnTo>
                <a:lnTo>
                  <a:pt x="4514" y="2952"/>
                </a:lnTo>
                <a:lnTo>
                  <a:pt x="4520" y="2952"/>
                </a:lnTo>
                <a:lnTo>
                  <a:pt x="4526" y="2952"/>
                </a:lnTo>
                <a:lnTo>
                  <a:pt x="4532" y="2952"/>
                </a:lnTo>
                <a:lnTo>
                  <a:pt x="4538" y="2952"/>
                </a:lnTo>
                <a:lnTo>
                  <a:pt x="4543" y="2952"/>
                </a:lnTo>
                <a:lnTo>
                  <a:pt x="4550" y="2952"/>
                </a:lnTo>
                <a:lnTo>
                  <a:pt x="4555" y="2952"/>
                </a:lnTo>
                <a:lnTo>
                  <a:pt x="4561" y="2952"/>
                </a:lnTo>
                <a:lnTo>
                  <a:pt x="4567" y="2952"/>
                </a:lnTo>
                <a:lnTo>
                  <a:pt x="4572" y="2954"/>
                </a:lnTo>
                <a:lnTo>
                  <a:pt x="4579" y="2954"/>
                </a:lnTo>
                <a:lnTo>
                  <a:pt x="4585" y="2954"/>
                </a:lnTo>
                <a:lnTo>
                  <a:pt x="4590" y="2954"/>
                </a:lnTo>
                <a:lnTo>
                  <a:pt x="4596" y="2954"/>
                </a:lnTo>
                <a:lnTo>
                  <a:pt x="4603" y="2954"/>
                </a:lnTo>
                <a:lnTo>
                  <a:pt x="4608" y="2954"/>
                </a:lnTo>
                <a:lnTo>
                  <a:pt x="4614" y="2954"/>
                </a:lnTo>
                <a:lnTo>
                  <a:pt x="4619" y="2954"/>
                </a:lnTo>
                <a:lnTo>
                  <a:pt x="4626" y="2954"/>
                </a:lnTo>
                <a:lnTo>
                  <a:pt x="4632" y="2954"/>
                </a:lnTo>
                <a:lnTo>
                  <a:pt x="4637" y="2954"/>
                </a:lnTo>
                <a:lnTo>
                  <a:pt x="4643" y="2954"/>
                </a:lnTo>
                <a:lnTo>
                  <a:pt x="4650" y="2954"/>
                </a:lnTo>
                <a:lnTo>
                  <a:pt x="4655" y="2954"/>
                </a:lnTo>
                <a:lnTo>
                  <a:pt x="4661" y="2954"/>
                </a:lnTo>
                <a:lnTo>
                  <a:pt x="4666" y="2954"/>
                </a:lnTo>
                <a:lnTo>
                  <a:pt x="4672" y="2954"/>
                </a:lnTo>
                <a:lnTo>
                  <a:pt x="4679" y="2954"/>
                </a:lnTo>
                <a:lnTo>
                  <a:pt x="4684" y="2954"/>
                </a:lnTo>
                <a:lnTo>
                  <a:pt x="4690" y="2954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78397-0741-47BA-9A0D-A2538896EFB7}"/>
              </a:ext>
            </a:extLst>
          </p:cNvPr>
          <p:cNvCxnSpPr>
            <a:cxnSpLocks/>
          </p:cNvCxnSpPr>
          <p:nvPr/>
        </p:nvCxnSpPr>
        <p:spPr>
          <a:xfrm>
            <a:off x="5945999" y="2401485"/>
            <a:ext cx="0" cy="1646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B40EB2-168C-498C-B497-6C3F56CD7620}"/>
              </a:ext>
            </a:extLst>
          </p:cNvPr>
          <p:cNvSpPr txBox="1"/>
          <p:nvPr/>
        </p:nvSpPr>
        <p:spPr>
          <a:xfrm>
            <a:off x="1301513" y="1075173"/>
            <a:ext cx="615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Selected standardized differences and corresponding percent non-overlap.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6C1BC-3C33-414B-AD6D-5574605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4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0190" y="5692140"/>
            <a:ext cx="2988945" cy="188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74240"/>
              </p:ext>
            </p:extLst>
          </p:nvPr>
        </p:nvGraphicFramePr>
        <p:xfrm>
          <a:off x="1520190" y="1050119"/>
          <a:ext cx="6315127" cy="4140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Group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Group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84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marL="68580" marR="68580" marT="34290" marB="34290">
                    <a:solidFill>
                      <a:srgbClr val="6893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Mean ± SD / Proportion</a:t>
                      </a:r>
                    </a:p>
                  </a:txBody>
                  <a:tcPr marL="68580" marR="68580" marT="34290" marB="34290">
                    <a:solidFill>
                      <a:srgbClr val="689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Mean ± SD /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Proportion</a:t>
                      </a:r>
                    </a:p>
                  </a:txBody>
                  <a:tcPr marL="68580" marR="68580" marT="34290" marB="34290">
                    <a:solidFill>
                      <a:srgbClr val="6893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 value</a:t>
                      </a:r>
                    </a:p>
                  </a:txBody>
                  <a:tcPr marL="68580" marR="68580" marT="34290" marB="34290">
                    <a:solidFill>
                      <a:srgbClr val="6893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STZD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difference</a:t>
                      </a:r>
                    </a:p>
                  </a:txBody>
                  <a:tcPr marL="68580" marR="68580" marT="34290" marB="34290">
                    <a:solidFill>
                      <a:srgbClr val="689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Age (yrs)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64.7 ± 10.0</a:t>
                      </a:r>
                    </a:p>
                    <a:p>
                      <a:pPr algn="ctr"/>
                      <a:r>
                        <a:rPr lang="en-US" sz="1800" dirty="0"/>
                        <a:t>n = 3,000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64.1 ± 10.0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 = 3,000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0.020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0.060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75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60.5 ± 10.0</a:t>
                      </a:r>
                    </a:p>
                    <a:p>
                      <a:pPr algn="ctr"/>
                      <a:r>
                        <a:rPr lang="en-US" sz="1800" dirty="0"/>
                        <a:t>n = 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64.1 ± 10.0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 = 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0.169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-0.360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751">
                <a:tc>
                  <a:txBody>
                    <a:bodyPr/>
                    <a:lstStyle/>
                    <a:p>
                      <a:r>
                        <a:rPr lang="en-US" sz="1800" dirty="0"/>
                        <a:t>DM (%)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150 (5.0%)</a:t>
                      </a:r>
                    </a:p>
                    <a:p>
                      <a:pPr algn="ctr"/>
                      <a:r>
                        <a:rPr lang="en-US" sz="1800" dirty="0"/>
                        <a:t>n = 3,000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 (6.7%)</a:t>
                      </a:r>
                    </a:p>
                    <a:p>
                      <a:pPr algn="ctr"/>
                      <a:r>
                        <a:rPr lang="en-US" sz="1800" dirty="0"/>
                        <a:t>n = 3,000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0.006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-0.072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75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 (6.7%)</a:t>
                      </a:r>
                    </a:p>
                    <a:p>
                      <a:pPr algn="ctr"/>
                      <a:r>
                        <a:rPr lang="en-US" sz="1800" dirty="0"/>
                        <a:t>n = 30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 (16.7%)</a:t>
                      </a:r>
                    </a:p>
                    <a:p>
                      <a:pPr algn="ctr"/>
                      <a:r>
                        <a:rPr lang="en-US" sz="1800" dirty="0"/>
                        <a:t>n = 30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0.228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-0.315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27257" y="513353"/>
            <a:ext cx="67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Comparison of p values and standardized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544B4-70AF-4BDA-AF30-D4CEB318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2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46BD-786A-4062-9E64-BB5C7EDB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Planning and executing a research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63FE-E8AF-42B3-B38E-DDB99D50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3621"/>
            <a:ext cx="7886700" cy="2654096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Research question (specific aims)</a:t>
            </a:r>
          </a:p>
          <a:p>
            <a:r>
              <a:rPr lang="en-US" dirty="0"/>
              <a:t>Study design</a:t>
            </a:r>
          </a:p>
          <a:p>
            <a:r>
              <a:rPr lang="en-US" dirty="0"/>
              <a:t>Relevant data (outcome, demographics, covariates)</a:t>
            </a:r>
          </a:p>
          <a:p>
            <a:r>
              <a:rPr lang="en-US" dirty="0"/>
              <a:t>Data collection methods (storage, security)</a:t>
            </a:r>
          </a:p>
          <a:p>
            <a:r>
              <a:rPr lang="en-US" dirty="0"/>
              <a:t>Time-lines if prospective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969C0-E78D-4B01-9131-4B3D3CD4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87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9D3-076E-4E4C-B3AD-B7965D4D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D53F-4EA9-4BF7-AD2E-1CA42DDF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676"/>
            <a:ext cx="7886700" cy="3400717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Data checking / cleaning (outliers, out-of-range)  </a:t>
            </a:r>
            <a:r>
              <a:rPr lang="en-US" dirty="0" err="1"/>
              <a:t>e.g</a:t>
            </a:r>
            <a:r>
              <a:rPr lang="en-US" dirty="0"/>
              <a:t>, 0.1 – 2.0 acceptable range of values                          value of 1354 (omitted a decimal?)</a:t>
            </a:r>
          </a:p>
          <a:p>
            <a:r>
              <a:rPr lang="en-US" dirty="0"/>
              <a:t>Descriptive statistics</a:t>
            </a:r>
          </a:p>
          <a:p>
            <a:r>
              <a:rPr lang="en-US" dirty="0"/>
              <a:t>Primary and secondary analyses</a:t>
            </a:r>
          </a:p>
          <a:p>
            <a:r>
              <a:rPr lang="en-US" dirty="0"/>
              <a:t>Write up methods and results</a:t>
            </a:r>
          </a:p>
          <a:p>
            <a:r>
              <a:rPr lang="en-US" dirty="0"/>
              <a:t>Tables and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F3C80-F49E-4411-9DEE-9916DD31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3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D7F12-EF8C-431D-B15B-571A49FC106C}"/>
              </a:ext>
            </a:extLst>
          </p:cNvPr>
          <p:cNvSpPr txBox="1"/>
          <p:nvPr/>
        </p:nvSpPr>
        <p:spPr>
          <a:xfrm>
            <a:off x="1219200" y="15240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86268-DAAD-44FA-A1DA-99736DCDEC4F}"/>
              </a:ext>
            </a:extLst>
          </p:cNvPr>
          <p:cNvSpPr txBox="1"/>
          <p:nvPr/>
        </p:nvSpPr>
        <p:spPr>
          <a:xfrm>
            <a:off x="1295400" y="358140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paul.kolm@medstar.net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7C5FA-57F6-4190-9183-FBF3B23B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2F892-A0AA-4A33-940A-5E76CB61BCC6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47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 lIns="92075" tIns="46038" rIns="92075" bIns="46038"/>
          <a:lstStyle/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Interpreting Logistic Regression (Logit) Coefficients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7772400" cy="3048000"/>
          </a:xfrm>
        </p:spPr>
        <p:txBody>
          <a:bodyPr lIns="92075" tIns="46038" rIns="92075" bIns="46038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en-US" dirty="0"/>
              <a:t>The slope coefficient from a logistic regression </a:t>
            </a:r>
          </a:p>
          <a:p>
            <a:pPr>
              <a:buFont typeface="Wingdings" pitchFamily="2" charset="2"/>
              <a:buChar char="§"/>
            </a:pPr>
            <a:endParaRPr lang="en-US" altLang="en-US" dirty="0"/>
          </a:p>
          <a:p>
            <a:pPr>
              <a:buFont typeface="Wingdings" pitchFamily="2" charset="2"/>
              <a:buNone/>
            </a:pPr>
            <a:r>
              <a:rPr lang="en-US" altLang="en-US" dirty="0"/>
              <a:t>	</a:t>
            </a:r>
            <a:r>
              <a:rPr lang="en-US" altLang="en-US" i="1" dirty="0">
                <a:sym typeface="Symbol" pitchFamily="18" charset="2"/>
              </a:rPr>
              <a:t></a:t>
            </a:r>
            <a:r>
              <a:rPr lang="en-US" altLang="en-US" dirty="0"/>
              <a:t> = the rate of change in the "log odds" of the event under study as X changes one unit</a:t>
            </a:r>
          </a:p>
          <a:p>
            <a:pPr lvl="1">
              <a:buFont typeface="Wingdings" pitchFamily="2" charset="2"/>
              <a:buNone/>
            </a:pPr>
            <a:endParaRPr lang="en-US" altLang="en-US" sz="2400" dirty="0"/>
          </a:p>
          <a:p>
            <a:pPr lvl="1">
              <a:buFont typeface="Wingdings" pitchFamily="2" charset="2"/>
              <a:buChar char="§"/>
            </a:pPr>
            <a:r>
              <a:rPr lang="en-US" altLang="en-US" sz="2400" dirty="0"/>
              <a:t>We want to know the change in the probability of the event as X changes.</a:t>
            </a:r>
            <a:endParaRPr lang="en-US" altLang="en-US" sz="2000" dirty="0">
              <a:solidFill>
                <a:schemeClr val="hlink"/>
              </a:solidFill>
              <a:latin typeface="BernhardMod BT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84283-4632-48D2-9124-5ACAEED8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5</a:t>
            </a:fld>
            <a:endParaRPr lang="en-US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7FAB93C2-071D-47DE-9858-7381F8D94AC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80"/>
          <a:stretch>
            <a:fillRect/>
          </a:stretch>
        </p:blipFill>
        <p:spPr bwMode="auto">
          <a:xfrm>
            <a:off x="1295400" y="4394200"/>
            <a:ext cx="26289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70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900" dirty="0">
                <a:solidFill>
                  <a:schemeClr val="tx1"/>
                </a:solidFill>
              </a:rPr>
              <a:t>Interpretation of a single </a:t>
            </a:r>
            <a:r>
              <a:rPr lang="en-US" sz="2900" i="1" dirty="0">
                <a:solidFill>
                  <a:schemeClr val="tx1"/>
                </a:solidFill>
              </a:rPr>
              <a:t>continuous</a:t>
            </a:r>
            <a:r>
              <a:rPr lang="en-US" sz="2900" dirty="0">
                <a:solidFill>
                  <a:schemeClr val="tx1"/>
                </a:solidFill>
              </a:rPr>
              <a:t> parameter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696200" cy="3970337"/>
          </a:xfrm>
        </p:spPr>
        <p:txBody>
          <a:bodyPr rtlCol="0">
            <a:normAutofit fontScale="92500" lnSpcReduction="10000"/>
          </a:bodyPr>
          <a:lstStyle/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</a:rPr>
              <a:t>The sign (</a:t>
            </a:r>
            <a:r>
              <a:rPr lang="en-US" dirty="0">
                <a:latin typeface="+mj-lt"/>
                <a:cs typeface="Arial" charset="0"/>
              </a:rPr>
              <a:t>±) of </a:t>
            </a:r>
            <a:r>
              <a:rPr lang="el-GR" dirty="0">
                <a:latin typeface="+mj-lt"/>
                <a:cs typeface="Arial" charset="0"/>
              </a:rPr>
              <a:t>β</a:t>
            </a:r>
            <a:r>
              <a:rPr lang="en-US" dirty="0">
                <a:latin typeface="+mj-lt"/>
                <a:cs typeface="Arial" charset="0"/>
              </a:rPr>
              <a:t> determines whether the</a:t>
            </a:r>
            <a:r>
              <a:rPr lang="en-US" b="1" dirty="0">
                <a:latin typeface="+mj-lt"/>
                <a:cs typeface="Arial" charset="0"/>
              </a:rPr>
              <a:t> log odds</a:t>
            </a:r>
            <a:r>
              <a:rPr lang="en-US" dirty="0">
                <a:latin typeface="+mj-lt"/>
                <a:cs typeface="Arial" charset="0"/>
              </a:rPr>
              <a:t> of y is increasing or decreasing </a:t>
            </a:r>
            <a:r>
              <a:rPr lang="en-US" i="1" dirty="0">
                <a:latin typeface="+mj-lt"/>
                <a:cs typeface="Arial" charset="0"/>
              </a:rPr>
              <a:t>for every 1-unit increase</a:t>
            </a:r>
            <a:r>
              <a:rPr lang="en-US" dirty="0">
                <a:latin typeface="+mj-lt"/>
                <a:cs typeface="Arial" charset="0"/>
              </a:rPr>
              <a:t> in x. </a:t>
            </a: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  <a:cs typeface="Arial" charset="0"/>
              </a:rPr>
              <a:t>If </a:t>
            </a:r>
            <a:r>
              <a:rPr lang="el-GR" dirty="0">
                <a:latin typeface="+mj-lt"/>
                <a:cs typeface="Arial" charset="0"/>
              </a:rPr>
              <a:t>β</a:t>
            </a:r>
            <a:r>
              <a:rPr lang="en-US" dirty="0">
                <a:latin typeface="+mj-lt"/>
                <a:cs typeface="Arial" charset="0"/>
              </a:rPr>
              <a:t> &gt; 0, there is an increase in the </a:t>
            </a:r>
            <a:r>
              <a:rPr lang="en-US" b="1" dirty="0">
                <a:latin typeface="+mj-lt"/>
                <a:cs typeface="Arial" charset="0"/>
              </a:rPr>
              <a:t>log odds</a:t>
            </a:r>
            <a:r>
              <a:rPr lang="en-US" dirty="0">
                <a:latin typeface="+mj-lt"/>
                <a:cs typeface="Arial" charset="0"/>
              </a:rPr>
              <a:t> of y for every 1-unit increase in x.</a:t>
            </a: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  <a:cs typeface="Arial" charset="0"/>
              </a:rPr>
              <a:t>If </a:t>
            </a:r>
            <a:r>
              <a:rPr lang="el-GR" dirty="0">
                <a:latin typeface="+mj-lt"/>
                <a:cs typeface="Arial" charset="0"/>
              </a:rPr>
              <a:t>β</a:t>
            </a:r>
            <a:r>
              <a:rPr lang="en-US" dirty="0">
                <a:latin typeface="+mj-lt"/>
                <a:cs typeface="Arial" charset="0"/>
              </a:rPr>
              <a:t> &lt; 0, there is a decrease in the </a:t>
            </a:r>
            <a:r>
              <a:rPr lang="en-US" b="1" dirty="0">
                <a:latin typeface="+mj-lt"/>
                <a:cs typeface="Arial" charset="0"/>
              </a:rPr>
              <a:t>log odds</a:t>
            </a:r>
            <a:r>
              <a:rPr lang="en-US" dirty="0">
                <a:latin typeface="+mj-lt"/>
                <a:cs typeface="Arial" charset="0"/>
              </a:rPr>
              <a:t> of y for every 1-unit increase in x.</a:t>
            </a: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+mj-lt"/>
                <a:cs typeface="Arial" charset="0"/>
              </a:rPr>
              <a:t>If </a:t>
            </a:r>
            <a:r>
              <a:rPr lang="el-GR" dirty="0">
                <a:latin typeface="+mj-lt"/>
                <a:cs typeface="Arial" charset="0"/>
              </a:rPr>
              <a:t>β</a:t>
            </a:r>
            <a:r>
              <a:rPr lang="en-US" dirty="0">
                <a:latin typeface="+mj-lt"/>
                <a:cs typeface="Arial" charset="0"/>
              </a:rPr>
              <a:t> </a:t>
            </a:r>
            <a:r>
              <a:rPr lang="en-US">
                <a:latin typeface="+mj-lt"/>
                <a:cs typeface="Arial" charset="0"/>
              </a:rPr>
              <a:t>= 0 </a:t>
            </a:r>
            <a:r>
              <a:rPr lang="en-US" dirty="0">
                <a:latin typeface="+mj-lt"/>
                <a:cs typeface="Arial" charset="0"/>
              </a:rPr>
              <a:t>there is </a:t>
            </a:r>
            <a:r>
              <a:rPr lang="en-US" i="1" dirty="0">
                <a:latin typeface="+mj-lt"/>
                <a:cs typeface="Arial" charset="0"/>
              </a:rPr>
              <a:t>no linear relationship </a:t>
            </a:r>
            <a:r>
              <a:rPr lang="en-US" dirty="0">
                <a:latin typeface="+mj-lt"/>
                <a:cs typeface="Arial" charset="0"/>
              </a:rPr>
              <a:t>between the </a:t>
            </a:r>
            <a:r>
              <a:rPr lang="en-US" b="1" dirty="0">
                <a:latin typeface="+mj-lt"/>
                <a:cs typeface="Arial" charset="0"/>
              </a:rPr>
              <a:t>log odds</a:t>
            </a:r>
            <a:r>
              <a:rPr lang="en-US" dirty="0">
                <a:latin typeface="+mj-lt"/>
                <a:cs typeface="Arial" charset="0"/>
              </a:rPr>
              <a:t> and x.</a:t>
            </a: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>
                <a:latin typeface="+mj-lt"/>
              </a:rPr>
              <a:t>e</a:t>
            </a:r>
            <a:r>
              <a:rPr lang="en-US" b="1" baseline="30000" dirty="0">
                <a:latin typeface="+mj-lt"/>
              </a:rPr>
              <a:t>β</a:t>
            </a:r>
            <a:r>
              <a:rPr lang="en-US" b="1" baseline="30000" dirty="0">
                <a:latin typeface="+mj-lt"/>
                <a:cs typeface="Arial" charset="0"/>
              </a:rPr>
              <a:t> </a:t>
            </a:r>
            <a:r>
              <a:rPr lang="en-US" b="1" dirty="0">
                <a:latin typeface="+mj-lt"/>
                <a:cs typeface="Arial" charset="0"/>
              </a:rPr>
              <a:t>is an</a:t>
            </a:r>
            <a:r>
              <a:rPr lang="en-US" dirty="0">
                <a:latin typeface="+mj-lt"/>
                <a:cs typeface="Arial" charset="0"/>
              </a:rPr>
              <a:t> </a:t>
            </a:r>
            <a:r>
              <a:rPr lang="en-US" b="1" dirty="0">
                <a:latin typeface="+mj-lt"/>
                <a:cs typeface="Arial" charset="0"/>
              </a:rPr>
              <a:t>odds ratio</a:t>
            </a: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 marL="182880" indent="-18288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l-GR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7D1BE-ED56-4E4B-93A2-BB4B3525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0" y="0"/>
            <a:ext cx="7175500" cy="1143000"/>
          </a:xfrm>
        </p:spPr>
        <p:txBody>
          <a:bodyPr lIns="92075" tIns="46038" rIns="92075" bIns="46038"/>
          <a:lstStyle/>
          <a:p>
            <a:pPr fontAlgn="auto">
              <a:spcAft>
                <a:spcPts val="0"/>
              </a:spcAft>
              <a:defRPr/>
            </a:pPr>
            <a:r>
              <a:rPr lang="en-GB" b="1">
                <a:solidFill>
                  <a:schemeClr val="tx1"/>
                </a:solidFill>
                <a:latin typeface="Times New Roman" pitchFamily="18" charset="0"/>
              </a:rPr>
              <a:t>Example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865188" y="1295400"/>
            <a:ext cx="736441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altLang="en-US">
                <a:latin typeface="Times New Roman" pitchFamily="18" charset="0"/>
              </a:rPr>
              <a:t>Age and </a:t>
            </a:r>
            <a:r>
              <a:rPr lang="fr-FR" altLang="en-US">
                <a:latin typeface="Times New Roman" pitchFamily="18" charset="0"/>
              </a:rPr>
              <a:t>coronary heart disease (CD): 0: No; 1: Yes</a:t>
            </a:r>
            <a:endParaRPr lang="en-GB" altLang="en-US"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A5D424-AD56-45BF-A575-267EC354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9" name="Picture 21">
            <a:extLst>
              <a:ext uri="{FF2B5EF4-FFF2-40B4-BE49-F238E27FC236}">
                <a16:creationId xmlns:a16="http://schemas.microsoft.com/office/drawing/2014/main" id="{471A68FD-23EF-4104-89B1-6CA0B3F8973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0"/>
          <a:stretch>
            <a:fillRect/>
          </a:stretch>
        </p:blipFill>
        <p:spPr bwMode="auto">
          <a:xfrm>
            <a:off x="977900" y="2044700"/>
            <a:ext cx="721360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6547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838200"/>
            <a:ext cx="7772400" cy="27699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Logistic regression                               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        33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LR chi2(1)      =      11.32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chi2     =     0.0008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likelihood = -16.464684                       Pseudo R2       =     0.2559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 Std. Err.      z    P&gt;|z|     [95% Conf. Interval]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age |   .0966777   .0361915     2.67   0.008     .0257437    .1676118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_cons |  -5.164363   1.867668    -2.77   0.006    -8.824925   -1.503802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0111" y="3733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/>
              <a:t>P(CVD | Age) = </a:t>
            </a:r>
            <a:r>
              <a:rPr lang="en-US" b="1" dirty="0" err="1"/>
              <a:t>exp</a:t>
            </a:r>
            <a:r>
              <a:rPr lang="en-US" b="1" dirty="0"/>
              <a:t>(-5.164363 + .0966777*age) /</a:t>
            </a:r>
          </a:p>
          <a:p>
            <a:r>
              <a:rPr lang="en-US" b="1" dirty="0"/>
              <a:t>                            (1 + </a:t>
            </a:r>
            <a:r>
              <a:rPr lang="en-US" b="1" dirty="0" err="1"/>
              <a:t>exp</a:t>
            </a:r>
            <a:r>
              <a:rPr lang="en-US" b="1" dirty="0"/>
              <a:t>(-5.164363 + .0966777*age)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77CCB-9C56-4A43-9A1F-5A99303B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7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066800"/>
            <a:ext cx="7848600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Logistic regression                               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        33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LR chi2(1)      =      11.32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chi2     =     0.0008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likelihood = -16.464684                       Pseudo R2       =     0.2559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Odds Ratio   Std. Err.      z    P&gt;|z|     [95% Conf. Interval]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age |   1.101505   .0398651     2.67   0.008     1.026078    1.182477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_cons |   .0057167   .0106769    -2.77   0.006      .000147    .2222835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4191000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Exponentiated</a:t>
            </a:r>
            <a:r>
              <a:rPr lang="en-US" dirty="0"/>
              <a:t> regression coefficient = odds ratio</a:t>
            </a:r>
          </a:p>
          <a:p>
            <a:r>
              <a:rPr lang="en-US" dirty="0"/>
              <a:t>For every 1-year increase in age, the odds of CVD increases by a factor of 1.1.</a:t>
            </a:r>
          </a:p>
          <a:p>
            <a:r>
              <a:rPr lang="en-US" dirty="0"/>
              <a:t>Or, there is a 10% increase in the odds of CVD for every 1-year increase in age.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B090C3-B54E-4D69-A26D-4315B4F74F05}"/>
              </a:ext>
            </a:extLst>
          </p:cNvPr>
          <p:cNvSpPr/>
          <p:nvPr/>
        </p:nvSpPr>
        <p:spPr>
          <a:xfrm>
            <a:off x="2082567" y="2705100"/>
            <a:ext cx="914400" cy="2562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D6FAC3-DE6B-4C2F-B6F4-87C0E0D7E1DE}"/>
              </a:ext>
            </a:extLst>
          </p:cNvPr>
          <p:cNvSpPr/>
          <p:nvPr/>
        </p:nvSpPr>
        <p:spPr>
          <a:xfrm>
            <a:off x="5850622" y="2650746"/>
            <a:ext cx="2057400" cy="3649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60AD3-FB05-407A-9A7C-90F110E3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3BA3-4C0E-4B02-9EE5-8134B5F918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9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2566</Words>
  <Application>Microsoft Office PowerPoint</Application>
  <PresentationFormat>On-screen Show (4:3)</PresentationFormat>
  <Paragraphs>576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BernhardMod BT</vt:lpstr>
      <vt:lpstr>Calibri</vt:lpstr>
      <vt:lpstr>Calibri Light</vt:lpstr>
      <vt:lpstr>Courier New</vt:lpstr>
      <vt:lpstr>Times New Roman</vt:lpstr>
      <vt:lpstr>Verdana</vt:lpstr>
      <vt:lpstr>Wingdings</vt:lpstr>
      <vt:lpstr>Office Theme</vt:lpstr>
      <vt:lpstr>PowerPoint Presentation</vt:lpstr>
      <vt:lpstr>Linear regression (GLM)</vt:lpstr>
      <vt:lpstr>Binary logistic regression: generalized linear model</vt:lpstr>
      <vt:lpstr>Logistic Regression Curve</vt:lpstr>
      <vt:lpstr>Interpreting Logistic Regression (Logit) Coefficients</vt:lpstr>
      <vt:lpstr>Interpretation of a single continuous parameter</vt:lpstr>
      <vt:lpstr>Example</vt:lpstr>
      <vt:lpstr>PowerPoint Presentation</vt:lpstr>
      <vt:lpstr>PowerPoint Presentation</vt:lpstr>
      <vt:lpstr>PowerPoint Presentation</vt:lpstr>
      <vt:lpstr>Multivariable logistic regression</vt:lpstr>
      <vt:lpstr>PowerPoint Presentation</vt:lpstr>
      <vt:lpstr>Evaluating logistic regression models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issues</vt:lpstr>
      <vt:lpstr>PowerPoint Presentation</vt:lpstr>
      <vt:lpstr>Statistics: Measurement of Uncertainty</vt:lpstr>
      <vt:lpstr>Populations and samples</vt:lpstr>
      <vt:lpstr>Bayesian and frequentist perspectives</vt:lpstr>
      <vt:lpstr>PowerPoint Presentation</vt:lpstr>
      <vt:lpstr>Statistical decision making</vt:lpstr>
      <vt:lpstr>p values</vt:lpstr>
      <vt:lpstr>Bayesian analysis  </vt:lpstr>
      <vt:lpstr>PowerPoint Presentation</vt:lpstr>
      <vt:lpstr>PowerPoint Presentation</vt:lpstr>
      <vt:lpstr>PowerPoint Presentation</vt:lpstr>
      <vt:lpstr> Statistical Methods</vt:lpstr>
      <vt:lpstr>Regression models</vt:lpstr>
      <vt:lpstr>Nonparametric statistics</vt:lpstr>
      <vt:lpstr>Nonparametric statistics</vt:lpstr>
      <vt:lpstr>Multiplicity </vt:lpstr>
      <vt:lpstr>PowerPoint Presentation</vt:lpstr>
      <vt:lpstr> </vt:lpstr>
      <vt:lpstr>PowerPoint Presentation</vt:lpstr>
      <vt:lpstr>PowerPoint Presentation</vt:lpstr>
      <vt:lpstr>Planning and executing a research study</vt:lpstr>
      <vt:lpstr>Data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Kolm, Paul</dc:creator>
  <cp:lastModifiedBy>William Ampeh</cp:lastModifiedBy>
  <cp:revision>33</cp:revision>
  <cp:lastPrinted>2022-03-27T15:55:56Z</cp:lastPrinted>
  <dcterms:created xsi:type="dcterms:W3CDTF">2022-03-27T03:38:12Z</dcterms:created>
  <dcterms:modified xsi:type="dcterms:W3CDTF">2022-03-31T08:23:33Z</dcterms:modified>
</cp:coreProperties>
</file>